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notesSlides/notesSlide85.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Override PartName="/ppt/notesSlides/notesSlide74.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notesSlides/notesSlide81.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70.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notesSlides/notesSlide79.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notesSlides/notesSlide86.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notesSlides/notesSlide75.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ppt/notesSlides/notesSlide53.xml" ContentType="application/vnd.openxmlformats-officedocument.presentationml.notesSlide+xml"/>
  <Override PartName="/ppt/notesSlides/notesSlide71.xml" ContentType="application/vnd.openxmlformats-officedocument.presentationml.notesSlide+xml"/>
  <Override PartName="/ppt/notesSlides/notesSlide8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49.xml" ContentType="application/vnd.openxmlformats-officedocument.presentationml.slide+xml"/>
  <Override PartName="/ppt/slides/slide7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notesSlides/notesSlide69.xml" ContentType="application/vnd.openxmlformats-officedocument.presentationml.notesSlide+xml"/>
  <Override PartName="/ppt/notesSlides/notesSlide87.xml" ContentType="application/vnd.openxmlformats-officedocument.presentationml.notes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notesSlides/notesSlide76.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Override PartName="/ppt/notesSlides/notesSlide83.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notesSlides/notesSlide72.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notesSlides/notesSlide77.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notesSlides/notesSlide37.xml" ContentType="application/vnd.openxmlformats-officedocument.presentationml.notesSlide+xml"/>
  <Override PartName="/ppt/notesSlides/notesSlide55.xml" ContentType="application/vnd.openxmlformats-officedocument.presentationml.notesSlide+xml"/>
  <Default Extension="jpeg" ContentType="image/jpeg"/>
  <Override PartName="/ppt/notesSlides/notesSlide84.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notesSlides/notesSlide62.xml" ContentType="application/vnd.openxmlformats-officedocument.presentationml.notesSlide+xml"/>
  <Override PartName="/ppt/notesSlides/notesSlide73.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51.xml" ContentType="application/vnd.openxmlformats-officedocument.presentationml.notesSlide+xml"/>
  <Override PartName="/ppt/notesSlides/notesSlide80.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notesSlides/notesSlide7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7" r:id="rId2"/>
    <p:sldId id="258" r:id="rId3"/>
    <p:sldId id="259" r:id="rId4"/>
    <p:sldId id="260" r:id="rId5"/>
    <p:sldId id="261" r:id="rId6"/>
    <p:sldId id="262" r:id="rId7"/>
    <p:sldId id="263" r:id="rId8"/>
    <p:sldId id="264" r:id="rId9"/>
    <p:sldId id="265" r:id="rId10"/>
    <p:sldId id="267" r:id="rId11"/>
    <p:sldId id="268" r:id="rId12"/>
    <p:sldId id="269" r:id="rId13"/>
    <p:sldId id="266"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2" r:id="rId35"/>
    <p:sldId id="293" r:id="rId36"/>
    <p:sldId id="290" r:id="rId37"/>
    <p:sldId id="291" r:id="rId38"/>
    <p:sldId id="294" r:id="rId39"/>
    <p:sldId id="295" r:id="rId40"/>
    <p:sldId id="296" r:id="rId41"/>
    <p:sldId id="300" r:id="rId42"/>
    <p:sldId id="297" r:id="rId43"/>
    <p:sldId id="301" r:id="rId44"/>
    <p:sldId id="304" r:id="rId45"/>
    <p:sldId id="306" r:id="rId46"/>
    <p:sldId id="307" r:id="rId47"/>
    <p:sldId id="305" r:id="rId48"/>
    <p:sldId id="308" r:id="rId49"/>
    <p:sldId id="298" r:id="rId50"/>
    <p:sldId id="299" r:id="rId51"/>
    <p:sldId id="302" r:id="rId52"/>
    <p:sldId id="303" r:id="rId53"/>
    <p:sldId id="309" r:id="rId54"/>
    <p:sldId id="310" r:id="rId55"/>
    <p:sldId id="315" r:id="rId56"/>
    <p:sldId id="311" r:id="rId57"/>
    <p:sldId id="312" r:id="rId58"/>
    <p:sldId id="317" r:id="rId59"/>
    <p:sldId id="313" r:id="rId60"/>
    <p:sldId id="318" r:id="rId61"/>
    <p:sldId id="319" r:id="rId62"/>
    <p:sldId id="316" r:id="rId63"/>
    <p:sldId id="320" r:id="rId64"/>
    <p:sldId id="321" r:id="rId65"/>
    <p:sldId id="322" r:id="rId66"/>
    <p:sldId id="323" r:id="rId67"/>
    <p:sldId id="324" r:id="rId68"/>
    <p:sldId id="325" r:id="rId69"/>
    <p:sldId id="326" r:id="rId70"/>
    <p:sldId id="327" r:id="rId71"/>
    <p:sldId id="328" r:id="rId72"/>
    <p:sldId id="329" r:id="rId73"/>
    <p:sldId id="330" r:id="rId74"/>
    <p:sldId id="333" r:id="rId75"/>
    <p:sldId id="332"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2" autoAdjust="0"/>
    <p:restoredTop sz="94609" autoAdjust="0"/>
  </p:normalViewPr>
  <p:slideViewPr>
    <p:cSldViewPr>
      <p:cViewPr varScale="1">
        <p:scale>
          <a:sx n="71" d="100"/>
          <a:sy n="71" d="100"/>
        </p:scale>
        <p:origin x="-1110" y="-102"/>
      </p:cViewPr>
      <p:guideLst>
        <p:guide orient="horz" pos="2160"/>
        <p:guide pos="2880"/>
      </p:guideLst>
    </p:cSldViewPr>
  </p:slideViewPr>
  <p:outlineViewPr>
    <p:cViewPr>
      <p:scale>
        <a:sx n="33" d="100"/>
        <a:sy n="33" d="100"/>
      </p:scale>
      <p:origin x="0" y="50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57AFCE-3697-4EF8-8EBA-44A88988CC13}" type="datetimeFigureOut">
              <a:rPr lang="nl-NL" smtClean="0"/>
              <a:pPr/>
              <a:t>30-5-2012</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A90C15-63B4-46CF-9201-46A57CF95ACC}"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DB3737DF-7A59-494E-8F5F-6BA117D20FF6}"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25</a:t>
            </a:fld>
            <a:endParaRPr lang="nl-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26</a:t>
            </a:fld>
            <a:endParaRPr lang="nl-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27</a:t>
            </a:fld>
            <a:endParaRPr lang="nl-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28</a:t>
            </a:fld>
            <a:endParaRPr lang="nl-NL"/>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29</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a:t>
            </a:fld>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30</a:t>
            </a:fld>
            <a:endParaRPr lang="nl-NL"/>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32</a:t>
            </a:fld>
            <a:endParaRPr lang="nl-NL"/>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33</a:t>
            </a:fld>
            <a:endParaRPr lang="nl-NL"/>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34</a:t>
            </a:fld>
            <a:endParaRPr lang="nl-NL"/>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36</a:t>
            </a:fld>
            <a:endParaRPr lang="nl-NL"/>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37</a:t>
            </a:fld>
            <a:endParaRPr lang="nl-NL"/>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40</a:t>
            </a:fld>
            <a:endParaRPr lang="nl-NL"/>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41</a:t>
            </a:fld>
            <a:endParaRPr lang="nl-NL"/>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42</a:t>
            </a:fld>
            <a:endParaRPr lang="nl-NL"/>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43</a:t>
            </a:fld>
            <a:endParaRPr lang="nl-NL"/>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44</a:t>
            </a:fld>
            <a:endParaRPr lang="nl-NL"/>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45</a:t>
            </a:fld>
            <a:endParaRPr lang="nl-NL"/>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46</a:t>
            </a:fld>
            <a:endParaRPr lang="nl-NL"/>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47</a:t>
            </a:fld>
            <a:endParaRPr lang="nl-NL"/>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48</a:t>
            </a:fld>
            <a:endParaRPr lang="nl-NL"/>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49</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a:t>
            </a:fld>
            <a:endParaRPr lang="nl-N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50</a:t>
            </a:fld>
            <a:endParaRPr lang="nl-NL"/>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51</a:t>
            </a:fld>
            <a:endParaRPr lang="nl-NL"/>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52</a:t>
            </a:fld>
            <a:endParaRPr lang="nl-NL"/>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53</a:t>
            </a:fld>
            <a:endParaRPr lang="nl-NL"/>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54</a:t>
            </a:fld>
            <a:endParaRPr lang="nl-NL"/>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55</a:t>
            </a:fld>
            <a:endParaRPr lang="nl-NL"/>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56</a:t>
            </a:fld>
            <a:endParaRPr lang="nl-NL"/>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57</a:t>
            </a:fld>
            <a:endParaRPr lang="nl-NL"/>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58</a:t>
            </a:fld>
            <a:endParaRPr lang="nl-NL"/>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59</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a:t>
            </a:fld>
            <a:endParaRPr lang="nl-N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60</a:t>
            </a:fld>
            <a:endParaRPr lang="nl-NL"/>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61</a:t>
            </a:fld>
            <a:endParaRPr lang="nl-NL"/>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62</a:t>
            </a:fld>
            <a:endParaRPr lang="nl-NL"/>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63</a:t>
            </a:fld>
            <a:endParaRPr lang="nl-NL"/>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64</a:t>
            </a:fld>
            <a:endParaRPr lang="nl-NL"/>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65</a:t>
            </a:fld>
            <a:endParaRPr lang="nl-NL"/>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66</a:t>
            </a:fld>
            <a:endParaRPr lang="nl-NL"/>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67</a:t>
            </a:fld>
            <a:endParaRPr lang="nl-NL"/>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68</a:t>
            </a:fld>
            <a:endParaRPr lang="nl-NL"/>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69</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a:t>
            </a:fld>
            <a:endParaRPr lang="nl-NL"/>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70</a:t>
            </a:fld>
            <a:endParaRPr lang="nl-NL"/>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71</a:t>
            </a:fld>
            <a:endParaRPr lang="nl-NL"/>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72</a:t>
            </a:fld>
            <a:endParaRPr lang="nl-NL"/>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73</a:t>
            </a:fld>
            <a:endParaRPr lang="nl-NL"/>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595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2390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30C32A-67C7-42BB-A967-A8FB6FA970B2}" type="slidenum">
              <a:rPr lang="nl-NL" smtClean="0">
                <a:cs typeface="Arial" charset="0"/>
              </a:rPr>
              <a:pPr fontAlgn="base">
                <a:spcBef>
                  <a:spcPct val="0"/>
                </a:spcBef>
                <a:spcAft>
                  <a:spcPct val="0"/>
                </a:spcAft>
                <a:defRPr/>
              </a:pPr>
              <a:t>74</a:t>
            </a:fld>
            <a:endParaRPr lang="nl-NL" smtClean="0">
              <a:cs typeface="Arial" charset="0"/>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595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2390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F30C32A-67C7-42BB-A967-A8FB6FA970B2}" type="slidenum">
              <a:rPr lang="nl-NL" smtClean="0">
                <a:cs typeface="Arial" charset="0"/>
              </a:rPr>
              <a:pPr fontAlgn="base">
                <a:spcBef>
                  <a:spcPct val="0"/>
                </a:spcBef>
                <a:spcAft>
                  <a:spcPct val="0"/>
                </a:spcAft>
                <a:defRPr/>
              </a:pPr>
              <a:t>75</a:t>
            </a:fld>
            <a:endParaRPr lang="nl-NL" smtClean="0">
              <a:cs typeface="Arial" charset="0"/>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76</a:t>
            </a:fld>
            <a:endParaRPr lang="nl-NL"/>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77</a:t>
            </a:fld>
            <a:endParaRPr lang="nl-NL"/>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08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1366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5698FC-F920-40F0-9962-134AEDFBD8D9}" type="slidenum">
              <a:rPr lang="nl-NL" smtClean="0">
                <a:cs typeface="Arial" charset="0"/>
              </a:rPr>
              <a:pPr fontAlgn="base">
                <a:spcBef>
                  <a:spcPct val="0"/>
                </a:spcBef>
                <a:spcAft>
                  <a:spcPct val="0"/>
                </a:spcAft>
                <a:defRPr/>
              </a:pPr>
              <a:t>78</a:t>
            </a:fld>
            <a:endParaRPr lang="nl-NL" smtClean="0">
              <a:cs typeface="Arial" charset="0"/>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2083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13667" name="Tijdelijke aanduiding voor dia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5698FC-F920-40F0-9962-134AEDFBD8D9}" type="slidenum">
              <a:rPr lang="nl-NL" smtClean="0">
                <a:cs typeface="Arial" charset="0"/>
              </a:rPr>
              <a:pPr fontAlgn="base">
                <a:spcBef>
                  <a:spcPct val="0"/>
                </a:spcBef>
                <a:spcAft>
                  <a:spcPct val="0"/>
                </a:spcAft>
                <a:defRPr/>
              </a:pPr>
              <a:t>79</a:t>
            </a:fld>
            <a:endParaRPr lang="nl-NL"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a:t>
            </a:fld>
            <a:endParaRPr lang="nl-NL"/>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80</a:t>
            </a:fld>
            <a:endParaRPr lang="nl-NL"/>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81</a:t>
            </a:fld>
            <a:endParaRPr lang="nl-NL"/>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82</a:t>
            </a:fld>
            <a:endParaRPr lang="nl-NL"/>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83</a:t>
            </a:fld>
            <a:endParaRPr lang="nl-NL"/>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84</a:t>
            </a:fld>
            <a:endParaRPr lang="nl-NL"/>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85</a:t>
            </a:fld>
            <a:endParaRPr lang="nl-NL"/>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86</a:t>
            </a:fld>
            <a:endParaRPr lang="nl-NL"/>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87</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C0A90C15-63B4-46CF-9201-46A57CF95ACC}"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het opmaakprofiel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het opmaakprofiel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idx="1"/>
          </p:nvPr>
        </p:nvSpPr>
        <p:spPr/>
        <p:txBody>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opmaakprofielen van de modeltekst te bewerken</a:t>
            </a:r>
          </a:p>
        </p:txBody>
      </p:sp>
      <p:sp>
        <p:nvSpPr>
          <p:cNvPr id="4" name="Tijdelijke aanduiding voor datum 3"/>
          <p:cNvSpPr>
            <a:spLocks noGrp="1"/>
          </p:cNvSpPr>
          <p:nvPr>
            <p:ph type="dt" sz="half" idx="10"/>
          </p:nvPr>
        </p:nvSpPr>
        <p:spPr/>
        <p:txBody>
          <a:body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opmaakprofielen van de modeltekst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638F0FA-503B-447F-A02E-6BF1D880434F}" type="datetimeFigureOut">
              <a:rPr lang="nl-NL" smtClean="0"/>
              <a:pPr/>
              <a:t>30-5-2012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het opmaakprofiel te bewerken</a:t>
            </a:r>
            <a:endParaRPr lang="nl-NL"/>
          </a:p>
        </p:txBody>
      </p:sp>
      <p:sp>
        <p:nvSpPr>
          <p:cNvPr id="3" name="Tijdelijke aanduiding voor datum 2"/>
          <p:cNvSpPr>
            <a:spLocks noGrp="1"/>
          </p:cNvSpPr>
          <p:nvPr>
            <p:ph type="dt" sz="half" idx="10"/>
          </p:nvPr>
        </p:nvSpPr>
        <p:spPr/>
        <p:txBody>
          <a:bodyPr/>
          <a:lstStyle/>
          <a:p>
            <a:fld id="{8638F0FA-503B-447F-A02E-6BF1D880434F}" type="datetimeFigureOut">
              <a:rPr lang="nl-NL" smtClean="0"/>
              <a:pPr/>
              <a:t>30-5-2012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638F0FA-503B-447F-A02E-6BF1D880434F}" type="datetimeFigureOut">
              <a:rPr lang="nl-NL" smtClean="0"/>
              <a:pPr/>
              <a:t>30-5-2012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het opmaakprofiel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het opmaakprofiel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opmaakprofielen van de modeltekst te bewerken</a:t>
            </a:r>
          </a:p>
        </p:txBody>
      </p:sp>
      <p:sp>
        <p:nvSpPr>
          <p:cNvPr id="5" name="Tijdelijke aanduiding voor datum 4"/>
          <p:cNvSpPr>
            <a:spLocks noGrp="1"/>
          </p:cNvSpPr>
          <p:nvPr>
            <p:ph type="dt" sz="half" idx="10"/>
          </p:nvPr>
        </p:nvSpPr>
        <p:spPr/>
        <p:txBody>
          <a:bodyPr/>
          <a:lstStyle/>
          <a:p>
            <a:fld id="{8638F0FA-503B-447F-A02E-6BF1D880434F}" type="datetimeFigureOut">
              <a:rPr lang="nl-NL" smtClean="0"/>
              <a:pPr/>
              <a:t>30-5-2012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3EE7185-A582-4542-8FF0-969B3F80C0A5}"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het opmaakprofiel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8F0FA-503B-447F-A02E-6BF1D880434F}" type="datetimeFigureOut">
              <a:rPr lang="nl-NL" smtClean="0"/>
              <a:pPr/>
              <a:t>30-5-2012</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E7185-A582-4542-8FF0-969B3F80C0A5}"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548681"/>
            <a:ext cx="7772400" cy="1224136"/>
          </a:xfrm>
        </p:spPr>
        <p:txBody>
          <a:bodyPr/>
          <a:lstStyle/>
          <a:p>
            <a:r>
              <a:rPr lang="nl-NL" dirty="0" smtClean="0"/>
              <a:t>Paradijsthese</a:t>
            </a:r>
            <a:endParaRPr lang="nl-NL" dirty="0"/>
          </a:p>
        </p:txBody>
      </p:sp>
      <p:sp>
        <p:nvSpPr>
          <p:cNvPr id="3" name="Ondertitel 2"/>
          <p:cNvSpPr>
            <a:spLocks noGrp="1"/>
          </p:cNvSpPr>
          <p:nvPr>
            <p:ph type="subTitle" idx="1"/>
          </p:nvPr>
        </p:nvSpPr>
        <p:spPr>
          <a:xfrm>
            <a:off x="1331640" y="1916832"/>
            <a:ext cx="6480720" cy="4392488"/>
          </a:xfrm>
        </p:spPr>
        <p:txBody>
          <a:bodyPr>
            <a:normAutofit lnSpcReduction="10000"/>
          </a:bodyPr>
          <a:lstStyle/>
          <a:p>
            <a:r>
              <a:rPr lang="nl-NL" dirty="0" smtClean="0"/>
              <a:t>Gedachten over het paradijs,</a:t>
            </a:r>
          </a:p>
          <a:p>
            <a:r>
              <a:rPr lang="nl-NL" dirty="0"/>
              <a:t>h</a:t>
            </a:r>
            <a:r>
              <a:rPr lang="nl-NL" dirty="0" smtClean="0"/>
              <a:t>et ontstaan en het voortbestaan.</a:t>
            </a:r>
          </a:p>
          <a:p>
            <a:endParaRPr lang="nl-NL" dirty="0" smtClean="0"/>
          </a:p>
          <a:p>
            <a:r>
              <a:rPr lang="nl-NL" b="1" dirty="0" smtClean="0">
                <a:solidFill>
                  <a:schemeClr val="accent6">
                    <a:lumMod val="60000"/>
                    <a:lumOff val="40000"/>
                  </a:schemeClr>
                </a:solidFill>
              </a:rPr>
              <a:t>Schepping</a:t>
            </a:r>
            <a:r>
              <a:rPr lang="nl-NL" b="1" dirty="0" smtClean="0">
                <a:solidFill>
                  <a:srgbClr val="C00000"/>
                </a:solidFill>
              </a:rPr>
              <a:t/>
            </a:r>
            <a:br>
              <a:rPr lang="nl-NL" b="1" dirty="0" smtClean="0">
                <a:solidFill>
                  <a:srgbClr val="C00000"/>
                </a:solidFill>
              </a:rPr>
            </a:br>
            <a:r>
              <a:rPr lang="nl-NL" b="1" dirty="0" smtClean="0">
                <a:solidFill>
                  <a:schemeClr val="accent6">
                    <a:lumMod val="60000"/>
                    <a:lumOff val="40000"/>
                  </a:schemeClr>
                </a:solidFill>
              </a:rPr>
              <a:t>Zondvloed</a:t>
            </a:r>
          </a:p>
          <a:p>
            <a:r>
              <a:rPr lang="nl-NL" b="1" dirty="0" smtClean="0">
                <a:solidFill>
                  <a:schemeClr val="accent6">
                    <a:lumMod val="60000"/>
                    <a:lumOff val="40000"/>
                  </a:schemeClr>
                </a:solidFill>
              </a:rPr>
              <a:t>Herschepping</a:t>
            </a:r>
          </a:p>
          <a:p>
            <a:r>
              <a:rPr lang="nl-NL" b="1" dirty="0" smtClean="0">
                <a:solidFill>
                  <a:schemeClr val="accent6">
                    <a:lumMod val="60000"/>
                    <a:lumOff val="40000"/>
                  </a:schemeClr>
                </a:solidFill>
              </a:rPr>
              <a:t>Voorzienigheid</a:t>
            </a:r>
          </a:p>
          <a:p>
            <a:r>
              <a:rPr lang="nl-NL" b="1" dirty="0" smtClean="0">
                <a:solidFill>
                  <a:srgbClr val="C00000"/>
                </a:solidFill>
              </a:rPr>
              <a:t>Eind goed, al goed</a:t>
            </a: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b="1" dirty="0" smtClean="0">
              <a:solidFill>
                <a:srgbClr val="C00000"/>
              </a:solidFill>
            </a:endParaRPr>
          </a:p>
          <a:p>
            <a:endParaRPr lang="nl-NL" dirty="0" smtClean="0"/>
          </a:p>
          <a:p>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570756"/>
          </a:xfrm>
          <a:prstGeom prst="rect">
            <a:avLst/>
          </a:prstGeom>
          <a:noFill/>
        </p:spPr>
        <p:txBody>
          <a:bodyPr wrap="square" rtlCol="0">
            <a:spAutoFit/>
          </a:bodyPr>
          <a:lstStyle/>
          <a:p>
            <a:endParaRPr lang="nl-NL" dirty="0" smtClean="0"/>
          </a:p>
          <a:p>
            <a:pPr marL="457200" indent="-457200"/>
            <a:endParaRPr lang="nl-NL" sz="2000" dirty="0" smtClean="0"/>
          </a:p>
          <a:p>
            <a:pPr marL="457200" indent="-457200"/>
            <a:r>
              <a:rPr lang="nl-NL" sz="2000" dirty="0" smtClean="0"/>
              <a:t>Over het </a:t>
            </a:r>
            <a:r>
              <a:rPr lang="nl-NL" sz="2000" b="1" dirty="0" smtClean="0"/>
              <a:t>eerste moment </a:t>
            </a:r>
            <a:r>
              <a:rPr lang="nl-NL" sz="2000" dirty="0" smtClean="0"/>
              <a:t>lezen we het volgende:</a:t>
            </a:r>
          </a:p>
          <a:p>
            <a:pPr marL="457200" indent="-457200"/>
            <a:endParaRPr lang="nl-NL" sz="2000" dirty="0" smtClean="0"/>
          </a:p>
          <a:p>
            <a:pPr marL="457200" indent="-457200"/>
            <a:r>
              <a:rPr lang="nl-NL" sz="2000" dirty="0" smtClean="0">
                <a:solidFill>
                  <a:srgbClr val="00B0F0"/>
                </a:solidFill>
              </a:rPr>
              <a:t>Hij komt te midden van de wolken, en dan zal </a:t>
            </a:r>
            <a:r>
              <a:rPr lang="nl-NL" sz="2000" b="1" dirty="0" smtClean="0">
                <a:solidFill>
                  <a:srgbClr val="00B0F0"/>
                </a:solidFill>
              </a:rPr>
              <a:t>iedereen</a:t>
            </a:r>
            <a:r>
              <a:rPr lang="nl-NL" sz="2000" dirty="0" smtClean="0">
                <a:solidFill>
                  <a:srgbClr val="00B0F0"/>
                </a:solidFill>
              </a:rPr>
              <a:t> Hem zien, ook degenen</a:t>
            </a:r>
          </a:p>
          <a:p>
            <a:pPr marL="457200" indent="-457200"/>
            <a:r>
              <a:rPr lang="nl-NL" sz="2000" dirty="0" smtClean="0">
                <a:solidFill>
                  <a:srgbClr val="00B0F0"/>
                </a:solidFill>
              </a:rPr>
              <a:t>die Hem doorstoken hebben. Alle volken op aarde zullen over Hem weeklagen.</a:t>
            </a:r>
          </a:p>
          <a:p>
            <a:pPr marL="457200" indent="-457200"/>
            <a:r>
              <a:rPr lang="nl-NL" sz="2000" dirty="0" smtClean="0">
                <a:solidFill>
                  <a:srgbClr val="00B0F0"/>
                </a:solidFill>
              </a:rPr>
              <a:t>Ja, amen. (Openbaring 1:7)</a:t>
            </a:r>
          </a:p>
          <a:p>
            <a:pPr marL="457200" indent="-457200"/>
            <a:endParaRPr lang="nl-NL" sz="2000" dirty="0" smtClean="0"/>
          </a:p>
          <a:p>
            <a:pPr marL="457200" indent="-457200"/>
            <a:r>
              <a:rPr lang="nl-NL" sz="2000" dirty="0" smtClean="0"/>
              <a:t>Ik denk, dat als Jezus terugkomt op de wolken iedereen, ook allen die gestorven</a:t>
            </a:r>
          </a:p>
          <a:p>
            <a:pPr marL="457200" indent="-457200"/>
            <a:r>
              <a:rPr lang="nl-NL" sz="2000" dirty="0" smtClean="0"/>
              <a:t>zijn, ook degenen die Hem daadwerkelijk doorstoken hebben, Hem zullen zien</a:t>
            </a:r>
          </a:p>
          <a:p>
            <a:pPr marL="457200" indent="-457200"/>
            <a:r>
              <a:rPr lang="nl-NL" sz="2000" dirty="0" smtClean="0"/>
              <a:t>neerdalen.</a:t>
            </a:r>
          </a:p>
          <a:p>
            <a:pPr marL="457200" indent="-457200"/>
            <a:r>
              <a:rPr lang="nl-NL" sz="2000" dirty="0" smtClean="0"/>
              <a:t>Dan zullen de gelovigen (op enkele na) opgenomen worden, en alle volken die op</a:t>
            </a:r>
          </a:p>
          <a:p>
            <a:pPr marL="457200" indent="-457200"/>
            <a:r>
              <a:rPr lang="nl-NL" sz="2000" dirty="0" smtClean="0"/>
              <a:t>de aarde achterblijven zullen dan terecht weeklagen.</a:t>
            </a:r>
          </a:p>
          <a:p>
            <a:pPr marL="457200" indent="-457200"/>
            <a:endParaRPr lang="nl-NL" sz="2000" dirty="0" smtClean="0"/>
          </a:p>
          <a:p>
            <a:r>
              <a:rPr lang="nl-NL" sz="2000" dirty="0" smtClean="0"/>
              <a:t>Dit weeklagen van alle volken is geen uiting van bekering, maar is veel meer een gevolg van hun ontzetting.</a:t>
            </a:r>
          </a:p>
          <a:p>
            <a:r>
              <a:rPr lang="nl-NL" sz="2000" dirty="0" smtClean="0"/>
              <a:t>De opname van de gemeente zal geen enkele achterblijver onberoerd laten.</a:t>
            </a:r>
          </a:p>
          <a:p>
            <a:pPr marL="457200" indent="-457200"/>
            <a:endParaRPr lang="nl-NL"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4985980"/>
          </a:xfrm>
          <a:prstGeom prst="rect">
            <a:avLst/>
          </a:prstGeom>
          <a:noFill/>
        </p:spPr>
        <p:txBody>
          <a:bodyPr wrap="square" rtlCol="0">
            <a:spAutoFit/>
          </a:bodyPr>
          <a:lstStyle/>
          <a:p>
            <a:endParaRPr lang="nl-NL" dirty="0" smtClean="0"/>
          </a:p>
          <a:p>
            <a:pPr marL="457200" indent="-457200"/>
            <a:endParaRPr lang="nl-NL" sz="2000" dirty="0" smtClean="0"/>
          </a:p>
          <a:p>
            <a:pPr marL="457200" indent="-457200"/>
            <a:r>
              <a:rPr lang="nl-NL" sz="2000" dirty="0" smtClean="0"/>
              <a:t>Over het </a:t>
            </a:r>
            <a:r>
              <a:rPr lang="nl-NL" sz="2000" b="1" dirty="0" smtClean="0"/>
              <a:t>tweede moment </a:t>
            </a:r>
            <a:r>
              <a:rPr lang="nl-NL" sz="2000" dirty="0" smtClean="0"/>
              <a:t>lezen we het volgende:</a:t>
            </a:r>
          </a:p>
          <a:p>
            <a:pPr marL="457200" indent="-457200"/>
            <a:endParaRPr lang="nl-NL" sz="2000" dirty="0" smtClean="0"/>
          </a:p>
          <a:p>
            <a:pPr marL="457200" indent="-457200"/>
            <a:r>
              <a:rPr lang="nl-NL" sz="2000" dirty="0" smtClean="0">
                <a:solidFill>
                  <a:srgbClr val="00B0F0"/>
                </a:solidFill>
              </a:rPr>
              <a:t>Ik zag de doden, jong en oud, voor de troon staan. Er werden boeken geopend.</a:t>
            </a:r>
          </a:p>
          <a:p>
            <a:pPr marL="457200" indent="-457200"/>
            <a:r>
              <a:rPr lang="nl-NL" sz="2000" dirty="0" smtClean="0">
                <a:solidFill>
                  <a:srgbClr val="00B0F0"/>
                </a:solidFill>
              </a:rPr>
              <a:t>Toen werd er nog een geopend: het boek van het leven. De doden werden op</a:t>
            </a:r>
          </a:p>
          <a:p>
            <a:pPr marL="457200" indent="-457200"/>
            <a:r>
              <a:rPr lang="nl-NL" sz="2000" dirty="0" smtClean="0">
                <a:solidFill>
                  <a:srgbClr val="00B0F0"/>
                </a:solidFill>
              </a:rPr>
              <a:t>grond van wat in de boeken stond geoordeeld naar hun daden. </a:t>
            </a:r>
          </a:p>
          <a:p>
            <a:pPr marL="457200" indent="-457200"/>
            <a:r>
              <a:rPr lang="nl-NL" sz="2000" dirty="0" smtClean="0">
                <a:solidFill>
                  <a:srgbClr val="00B0F0"/>
                </a:solidFill>
              </a:rPr>
              <a:t>(Openbaring 20:12)</a:t>
            </a:r>
          </a:p>
          <a:p>
            <a:pPr marL="457200" indent="-457200"/>
            <a:endParaRPr lang="nl-NL" sz="2000" dirty="0" smtClean="0"/>
          </a:p>
          <a:p>
            <a:pPr marL="457200" indent="-457200"/>
            <a:r>
              <a:rPr lang="nl-NL" sz="2000" dirty="0" smtClean="0"/>
              <a:t>Velen veronderstellen dat dit het moment is, als iedereen voor Gods rechterstoel</a:t>
            </a:r>
          </a:p>
          <a:p>
            <a:pPr marL="457200" indent="-457200"/>
            <a:r>
              <a:rPr lang="nl-NL" sz="2000" dirty="0" smtClean="0"/>
              <a:t>staat, dat alle knie zich zal buigen.</a:t>
            </a:r>
          </a:p>
          <a:p>
            <a:pPr marL="457200" indent="-457200"/>
            <a:r>
              <a:rPr lang="nl-NL" sz="2000" dirty="0" smtClean="0"/>
              <a:t>Iedereen zal dan instemmen met Gods rechtvaardig oordeel.</a:t>
            </a:r>
          </a:p>
          <a:p>
            <a:pPr marL="457200" indent="-457200"/>
            <a:endParaRPr lang="nl-NL" sz="2000" dirty="0" smtClean="0"/>
          </a:p>
          <a:p>
            <a:pPr marL="457200" indent="-457200"/>
            <a:r>
              <a:rPr lang="nl-NL" sz="2000" dirty="0" smtClean="0"/>
              <a:t>De ongelovigen en de kwaadwilligen zullen daarna worden afgevoerd naar de</a:t>
            </a:r>
          </a:p>
          <a:p>
            <a:pPr marL="457200" indent="-457200"/>
            <a:r>
              <a:rPr lang="nl-NL" sz="2000" dirty="0" smtClean="0"/>
              <a:t>vuuroven (= vuurpoel), waar ze zullen jammeren en knarsetanden.</a:t>
            </a:r>
          </a:p>
          <a:p>
            <a:pPr marL="457200" indent="-457200"/>
            <a:r>
              <a:rPr lang="nl-NL" sz="2000" dirty="0" smtClean="0"/>
              <a:t>(Matteüs 13:42 en 50; Lucas 13:28-30)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24936" cy="6186309"/>
          </a:xfrm>
          <a:prstGeom prst="rect">
            <a:avLst/>
          </a:prstGeom>
          <a:noFill/>
        </p:spPr>
        <p:txBody>
          <a:bodyPr wrap="square" rtlCol="0">
            <a:spAutoFit/>
          </a:bodyPr>
          <a:lstStyle/>
          <a:p>
            <a:endParaRPr lang="nl-NL" dirty="0" smtClean="0"/>
          </a:p>
          <a:p>
            <a:endParaRPr lang="nl-NL" dirty="0" smtClean="0"/>
          </a:p>
          <a:p>
            <a:r>
              <a:rPr lang="nl-NL" sz="2000" dirty="0" smtClean="0"/>
              <a:t>Ik zie tijdens dit </a:t>
            </a:r>
            <a:r>
              <a:rPr lang="nl-NL" sz="2000" b="1" dirty="0" smtClean="0"/>
              <a:t>tweede moment, </a:t>
            </a:r>
            <a:r>
              <a:rPr lang="nl-NL" sz="2000" dirty="0" smtClean="0"/>
              <a:t>geen mogelijkheid waarbij alle knie zich zal buigen, en elke tong God zal loven.</a:t>
            </a:r>
          </a:p>
          <a:p>
            <a:endParaRPr lang="nl-NL" sz="2000" dirty="0" smtClean="0"/>
          </a:p>
          <a:p>
            <a:r>
              <a:rPr lang="nl-NL" sz="2000" dirty="0" smtClean="0"/>
              <a:t>Eerder heb ik dit wel gedacht.</a:t>
            </a:r>
          </a:p>
          <a:p>
            <a:r>
              <a:rPr lang="nl-NL" sz="2000" dirty="0" smtClean="0"/>
              <a:t>Ik dacht dat bij het openen van de boeken iedereen zo duidelijk met het eigen leven en met de heilsgeschiedenis geconfronteerd zou worden, dat iedereen tot inkeer zou komen.</a:t>
            </a:r>
          </a:p>
          <a:p>
            <a:r>
              <a:rPr lang="nl-NL" sz="2000" dirty="0" smtClean="0"/>
              <a:t>Een inkeer, gebaseerd op een overdadige bewijslast.</a:t>
            </a:r>
          </a:p>
          <a:p>
            <a:r>
              <a:rPr lang="nl-NL" sz="2000" dirty="0" smtClean="0"/>
              <a:t>Een inzicht, dat God zowel rechtvaardig, als lankmoedig als barmhartig is.</a:t>
            </a:r>
          </a:p>
          <a:p>
            <a:endParaRPr lang="nl-NL" sz="2000" dirty="0" smtClean="0"/>
          </a:p>
          <a:p>
            <a:r>
              <a:rPr lang="nl-NL" sz="2000" dirty="0" smtClean="0"/>
              <a:t>Ik dacht dus, zoals velen, dat op dat moment iedereen God zou gaan loven.</a:t>
            </a:r>
          </a:p>
          <a:p>
            <a:r>
              <a:rPr lang="nl-NL" sz="2000" dirty="0" smtClean="0"/>
              <a:t>Weliswaar maar een kort moment.</a:t>
            </a:r>
          </a:p>
          <a:p>
            <a:r>
              <a:rPr lang="nl-NL" sz="2000" dirty="0" smtClean="0"/>
              <a:t>Want daarna zouden alle ongelovigen worden afgevoerd om hun rechtvaardige straf te  ondergaan. Voor eeuwig.</a:t>
            </a:r>
          </a:p>
          <a:p>
            <a:endParaRPr lang="nl-NL" sz="2000" dirty="0" smtClean="0"/>
          </a:p>
          <a:p>
            <a:r>
              <a:rPr lang="nl-NL" sz="2000" dirty="0" smtClean="0">
                <a:solidFill>
                  <a:srgbClr val="C00000"/>
                </a:solidFill>
              </a:rPr>
              <a:t>Maar op deze gedachte kom ik terug. Het is inlegkunde.</a:t>
            </a:r>
          </a:p>
          <a:p>
            <a:r>
              <a:rPr lang="nl-NL" sz="2000" dirty="0" smtClean="0">
                <a:solidFill>
                  <a:srgbClr val="C00000"/>
                </a:solidFill>
              </a:rPr>
              <a:t>Nergens staat dat dit het moment is dat alle knie zich zal buigen en elke tong God zal loven.</a:t>
            </a:r>
            <a:endParaRPr lang="nl-NL" dirty="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570756"/>
          </a:xfrm>
          <a:prstGeom prst="rect">
            <a:avLst/>
          </a:prstGeom>
          <a:noFill/>
        </p:spPr>
        <p:txBody>
          <a:bodyPr wrap="square" rtlCol="0">
            <a:spAutoFit/>
          </a:bodyPr>
          <a:lstStyle/>
          <a:p>
            <a:endParaRPr lang="nl-NL" dirty="0" smtClean="0"/>
          </a:p>
          <a:p>
            <a:endParaRPr lang="nl-NL" dirty="0" smtClean="0"/>
          </a:p>
          <a:p>
            <a:r>
              <a:rPr lang="nl-NL" sz="2000" dirty="0" smtClean="0"/>
              <a:t>Over het </a:t>
            </a:r>
            <a:r>
              <a:rPr lang="nl-NL" sz="2000" b="1" dirty="0" smtClean="0"/>
              <a:t>derde moment </a:t>
            </a:r>
            <a:r>
              <a:rPr lang="nl-NL" sz="2000" dirty="0" smtClean="0"/>
              <a:t>lezen we niets.</a:t>
            </a:r>
          </a:p>
          <a:p>
            <a:endParaRPr lang="nl-NL" sz="2000" dirty="0" smtClean="0"/>
          </a:p>
          <a:p>
            <a:r>
              <a:rPr lang="nl-NL" sz="2000" dirty="0" smtClean="0"/>
              <a:t>Ik heb aangegeven dat ik denk dat de vuurpoel een in hoofdzaak geestelijk reinigingsbad is, dat </a:t>
            </a:r>
            <a:r>
              <a:rPr lang="nl-NL" sz="2000" b="1" dirty="0" smtClean="0"/>
              <a:t>slechts tijdelijk </a:t>
            </a:r>
            <a:r>
              <a:rPr lang="nl-NL" sz="2000" dirty="0" smtClean="0"/>
              <a:t>zal bestaan.</a:t>
            </a:r>
          </a:p>
          <a:p>
            <a:r>
              <a:rPr lang="nl-NL" sz="2000" dirty="0" smtClean="0"/>
              <a:t>Hiermee wijk ik af van de gangbare mening, waarbij wordt verondersteld dat de vuurpoel de definitieve strafplaats is. Het eindstation, voor eeuwig.</a:t>
            </a:r>
          </a:p>
          <a:p>
            <a:endParaRPr lang="nl-NL" sz="2000" dirty="0" smtClean="0"/>
          </a:p>
          <a:p>
            <a:r>
              <a:rPr lang="nl-NL" sz="2000" dirty="0" smtClean="0"/>
              <a:t>Maar ik denk, dat nergens anders in de hele heilsgeschiedenis de bekende teksten over het feit dat alle knie zich zal buigen en dat alle tong God zal loven een betere plaats kan krijgen dan juist hier.</a:t>
            </a:r>
          </a:p>
          <a:p>
            <a:r>
              <a:rPr lang="nl-NL" sz="2000" dirty="0" smtClean="0"/>
              <a:t>Na de reiniging in de vuurpoel zal iedereen zich buigen en God loven.</a:t>
            </a:r>
          </a:p>
          <a:p>
            <a:endParaRPr lang="nl-NL" sz="2000" dirty="0" smtClean="0"/>
          </a:p>
          <a:p>
            <a:r>
              <a:rPr lang="nl-NL" sz="2000" dirty="0" smtClean="0"/>
              <a:t>God geeft als het ware elke ongelovigen nog een derde kans.</a:t>
            </a:r>
          </a:p>
          <a:p>
            <a:r>
              <a:rPr lang="nl-NL" sz="2000" dirty="0" smtClean="0"/>
              <a:t>Driemaal is scheepsrecht.</a:t>
            </a:r>
          </a:p>
          <a:p>
            <a:r>
              <a:rPr lang="nl-NL" sz="2000" dirty="0" smtClean="0"/>
              <a:t>Een derde kans, die iedereen zal benutten.</a:t>
            </a:r>
          </a:p>
          <a:p>
            <a:endParaRPr lang="nl-NL"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878532"/>
          </a:xfrm>
          <a:prstGeom prst="rect">
            <a:avLst/>
          </a:prstGeom>
          <a:noFill/>
        </p:spPr>
        <p:txBody>
          <a:bodyPr wrap="square" rtlCol="0">
            <a:spAutoFit/>
          </a:bodyPr>
          <a:lstStyle/>
          <a:p>
            <a:endParaRPr lang="nl-NL" dirty="0" smtClean="0"/>
          </a:p>
          <a:p>
            <a:endParaRPr lang="nl-NL" dirty="0" smtClean="0"/>
          </a:p>
          <a:p>
            <a:r>
              <a:rPr lang="nl-NL" sz="2000" dirty="0" smtClean="0"/>
              <a:t>Als uitgangspunt van de these heb ik mij voorgenomen om </a:t>
            </a:r>
            <a:r>
              <a:rPr lang="nl-NL" sz="2000" b="1" dirty="0" smtClean="0">
                <a:solidFill>
                  <a:srgbClr val="C00000"/>
                </a:solidFill>
              </a:rPr>
              <a:t>zo groot mogelijk over God</a:t>
            </a:r>
            <a:r>
              <a:rPr lang="nl-NL" sz="2000" dirty="0" smtClean="0"/>
              <a:t> te denken.</a:t>
            </a:r>
          </a:p>
          <a:p>
            <a:r>
              <a:rPr lang="nl-NL" sz="2000" dirty="0" smtClean="0"/>
              <a:t>Dit uitgangspunt blijkt moeilijker dan ik had verwacht.</a:t>
            </a:r>
          </a:p>
          <a:p>
            <a:r>
              <a:rPr lang="nl-NL" sz="2000" dirty="0" smtClean="0"/>
              <a:t>Ik ben een heel eind meegegaan met de gangbare mening dat elke ongelovige een eeuwige straf wacht.</a:t>
            </a:r>
          </a:p>
          <a:p>
            <a:endParaRPr lang="nl-NL" sz="2000" dirty="0" smtClean="0"/>
          </a:p>
          <a:p>
            <a:r>
              <a:rPr lang="nl-NL" sz="2000" dirty="0" smtClean="0"/>
              <a:t>Op dit moment kan ik daarin, in die eeuwige straf, Gods grootheid en Zijn liefde en barmhartigheid niet zien. </a:t>
            </a:r>
            <a:r>
              <a:rPr lang="nl-NL" sz="2000" dirty="0" smtClean="0">
                <a:solidFill>
                  <a:schemeClr val="accent6">
                    <a:lumMod val="50000"/>
                  </a:schemeClr>
                </a:solidFill>
              </a:rPr>
              <a:t>[Maar omdat dit tegen de gangbare mening ingaat, wacht ik elke weerlegging </a:t>
            </a:r>
            <a:r>
              <a:rPr lang="nl-NL" sz="2000" smtClean="0">
                <a:solidFill>
                  <a:schemeClr val="accent6">
                    <a:lumMod val="50000"/>
                  </a:schemeClr>
                </a:solidFill>
              </a:rPr>
              <a:t>met spanning </a:t>
            </a:r>
            <a:r>
              <a:rPr lang="nl-NL" sz="2000" dirty="0" smtClean="0">
                <a:solidFill>
                  <a:schemeClr val="accent6">
                    <a:lumMod val="50000"/>
                  </a:schemeClr>
                </a:solidFill>
              </a:rPr>
              <a:t>af]</a:t>
            </a:r>
          </a:p>
          <a:p>
            <a:r>
              <a:rPr lang="nl-NL" sz="2000" dirty="0" smtClean="0"/>
              <a:t>God is echt groter dan we denken.</a:t>
            </a:r>
          </a:p>
          <a:p>
            <a:r>
              <a:rPr lang="nl-NL" sz="2000" dirty="0" smtClean="0"/>
              <a:t>Iedere ongelovige krijgt zelfs een derde kans.</a:t>
            </a:r>
          </a:p>
          <a:p>
            <a:r>
              <a:rPr lang="nl-NL" sz="2000" dirty="0" smtClean="0"/>
              <a:t>Daarna zal hij tot inkeer komen en gaan geloven.</a:t>
            </a:r>
          </a:p>
          <a:p>
            <a:r>
              <a:rPr lang="nl-NL" sz="2000" dirty="0" smtClean="0"/>
              <a:t>Hij zal alsnog, op het allerlaatste moment, Jezus Christus als zijn HEER erkennen en aanbidden.</a:t>
            </a:r>
          </a:p>
          <a:p>
            <a:endParaRPr lang="nl-NL" sz="2000" dirty="0" smtClean="0"/>
          </a:p>
          <a:p>
            <a:r>
              <a:rPr lang="nl-NL" sz="2000" b="1" dirty="0" smtClean="0">
                <a:solidFill>
                  <a:srgbClr val="C00000"/>
                </a:solidFill>
              </a:rPr>
              <a:t>Buiten Jezus Christus om is er geen verlossing.</a:t>
            </a:r>
          </a:p>
          <a:p>
            <a:r>
              <a:rPr lang="nl-NL" sz="2000" b="1" dirty="0" smtClean="0">
                <a:solidFill>
                  <a:srgbClr val="C00000"/>
                </a:solidFill>
              </a:rPr>
              <a:t>Iedereen zal dit eeuwenlang blijven erkennen.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970865"/>
          </a:xfrm>
          <a:prstGeom prst="rect">
            <a:avLst/>
          </a:prstGeom>
          <a:noFill/>
        </p:spPr>
        <p:txBody>
          <a:bodyPr wrap="square" rtlCol="0">
            <a:spAutoFit/>
          </a:bodyPr>
          <a:lstStyle/>
          <a:p>
            <a:pPr algn="ctr"/>
            <a:r>
              <a:rPr lang="nl-NL" sz="2400" dirty="0" smtClean="0"/>
              <a:t>De poel van vuur en zwavel  </a:t>
            </a:r>
            <a:r>
              <a:rPr lang="nl-NL" sz="2400" dirty="0" smtClean="0">
                <a:solidFill>
                  <a:schemeClr val="accent6">
                    <a:lumMod val="50000"/>
                  </a:schemeClr>
                </a:solidFill>
              </a:rPr>
              <a:t>versus  </a:t>
            </a:r>
            <a:r>
              <a:rPr lang="nl-NL" sz="2400" dirty="0" smtClean="0"/>
              <a:t>de vuurpoel</a:t>
            </a:r>
          </a:p>
          <a:p>
            <a:endParaRPr lang="nl-NL" dirty="0" smtClean="0"/>
          </a:p>
          <a:p>
            <a:r>
              <a:rPr lang="nl-NL" sz="2000" dirty="0" smtClean="0"/>
              <a:t>In het voorgaande ben ik ervan uitgegaan dat </a:t>
            </a:r>
            <a:r>
              <a:rPr lang="nl-NL" sz="2000" dirty="0" smtClean="0">
                <a:solidFill>
                  <a:srgbClr val="C00000"/>
                </a:solidFill>
              </a:rPr>
              <a:t>de vuurpoel </a:t>
            </a:r>
            <a:r>
              <a:rPr lang="nl-NL" sz="2000" dirty="0" smtClean="0"/>
              <a:t>iets heel anders is dan </a:t>
            </a:r>
            <a:r>
              <a:rPr lang="nl-NL" sz="2000" dirty="0" smtClean="0">
                <a:solidFill>
                  <a:srgbClr val="C00000"/>
                </a:solidFill>
              </a:rPr>
              <a:t>de poel van vuur en zwavel</a:t>
            </a:r>
            <a:r>
              <a:rPr lang="nl-NL" sz="2000" dirty="0" smtClean="0"/>
              <a:t>.</a:t>
            </a:r>
          </a:p>
          <a:p>
            <a:r>
              <a:rPr lang="nl-NL" sz="2000" dirty="0" smtClean="0"/>
              <a:t>De vuurpoel heb ik opgevat als een in hoofdzaak geestelijk reinigingsbad.</a:t>
            </a:r>
          </a:p>
          <a:p>
            <a:r>
              <a:rPr lang="nl-NL" sz="2000" dirty="0" smtClean="0"/>
              <a:t>Maar wat moeten we ons voorstellen bij de poel van vuur en zwavel?</a:t>
            </a:r>
          </a:p>
          <a:p>
            <a:endParaRPr lang="nl-NL" sz="2000" dirty="0" smtClean="0"/>
          </a:p>
          <a:p>
            <a:r>
              <a:rPr lang="nl-NL" sz="2000" dirty="0" smtClean="0"/>
              <a:t>Allereerst weten we dat Satan en het beest en de valse profeet tezamen zullen worden gegooid in die poel van vuur en zwavel. Tot in eeuwigheid zullen ze daarin worden gepijnigd.</a:t>
            </a:r>
          </a:p>
          <a:p>
            <a:endParaRPr lang="nl-NL" sz="2000" dirty="0" smtClean="0"/>
          </a:p>
          <a:p>
            <a:r>
              <a:rPr lang="nl-NL" sz="2000" dirty="0" smtClean="0">
                <a:solidFill>
                  <a:srgbClr val="00B0F0"/>
                </a:solidFill>
              </a:rPr>
              <a:t>En de duivel, die hen misleidde, wordt in de poel van vuur en zwavel gegooid, bij het beest en de valse profeet. Daar zullen ze dag en nacht worden gepijnigd, tot in eeuwigheid, (Openbaring 20:10)</a:t>
            </a:r>
          </a:p>
          <a:p>
            <a:endParaRPr lang="nl-NL" sz="2000" dirty="0" smtClean="0"/>
          </a:p>
          <a:p>
            <a:r>
              <a:rPr lang="nl-NL" sz="2000" dirty="0" smtClean="0"/>
              <a:t>Ik denk dat ook in deze tekst met het vuur engelen worden aangeduid.</a:t>
            </a:r>
          </a:p>
          <a:p>
            <a:r>
              <a:rPr lang="nl-NL" sz="2000" dirty="0" smtClean="0"/>
              <a:t>Alleen hier verrichten zij geen reinigingswerk,</a:t>
            </a:r>
            <a:r>
              <a:rPr lang="nl-NL" dirty="0" smtClean="0"/>
              <a:t> </a:t>
            </a:r>
            <a:r>
              <a:rPr lang="nl-NL" sz="2000" dirty="0" smtClean="0"/>
              <a:t>want dat zou onbegonnen werk zijn. Hier bewaken en binden zij de duivel, het beest en de valse profeet.</a:t>
            </a:r>
          </a:p>
          <a:p>
            <a:r>
              <a:rPr lang="nl-NL" sz="2000" dirty="0" smtClean="0"/>
              <a:t>Jezus laat via Zijn engelen hier Zijn macht gelden.</a:t>
            </a:r>
            <a:endParaRPr lang="nl-NL"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970865"/>
          </a:xfrm>
          <a:prstGeom prst="rect">
            <a:avLst/>
          </a:prstGeom>
          <a:noFill/>
        </p:spPr>
        <p:txBody>
          <a:bodyPr wrap="square" rtlCol="0">
            <a:spAutoFit/>
          </a:bodyPr>
          <a:lstStyle/>
          <a:p>
            <a:pPr algn="ctr"/>
            <a:endParaRPr lang="nl-NL" sz="2400" dirty="0" smtClean="0"/>
          </a:p>
          <a:p>
            <a:endParaRPr lang="nl-NL" dirty="0" smtClean="0"/>
          </a:p>
          <a:p>
            <a:r>
              <a:rPr lang="nl-NL" sz="2000" dirty="0" smtClean="0"/>
              <a:t>Het brandende zwavel is een teken van gruwelijke pijniging.</a:t>
            </a:r>
          </a:p>
          <a:p>
            <a:r>
              <a:rPr lang="nl-NL" sz="2000" dirty="0" smtClean="0"/>
              <a:t>Pijniging op een in hoofdzaak geestelijke manier, want de duivel, het beest en de valse profeet zijn geesten.</a:t>
            </a:r>
          </a:p>
          <a:p>
            <a:r>
              <a:rPr lang="nl-NL" sz="2000" dirty="0" smtClean="0"/>
              <a:t>De poel van vuur en zwavel is waarschijnlijk geen fysieke grootheid.</a:t>
            </a:r>
          </a:p>
          <a:p>
            <a:r>
              <a:rPr lang="nl-NL" sz="2000" dirty="0" smtClean="0"/>
              <a:t>Deze poel van vuur en zwavel zou een plek kunnen krijgen aan de grens van de kosmos of zelfs daarbuiten.</a:t>
            </a:r>
          </a:p>
          <a:p>
            <a:endParaRPr lang="nl-NL" sz="2000" dirty="0" smtClean="0"/>
          </a:p>
          <a:p>
            <a:r>
              <a:rPr lang="nl-NL" sz="2000" dirty="0" smtClean="0"/>
              <a:t>Naast </a:t>
            </a:r>
            <a:r>
              <a:rPr lang="nl-NL" sz="2000" b="1" dirty="0" smtClean="0">
                <a:solidFill>
                  <a:schemeClr val="accent6">
                    <a:lumMod val="75000"/>
                  </a:schemeClr>
                </a:solidFill>
              </a:rPr>
              <a:t>de vuurpoel </a:t>
            </a:r>
            <a:r>
              <a:rPr lang="nl-NL" sz="2000" dirty="0" smtClean="0"/>
              <a:t>en </a:t>
            </a:r>
            <a:r>
              <a:rPr lang="nl-NL" sz="2000" b="1" dirty="0" smtClean="0">
                <a:solidFill>
                  <a:srgbClr val="C00000"/>
                </a:solidFill>
              </a:rPr>
              <a:t>de poel van vuur en zwavel </a:t>
            </a:r>
            <a:r>
              <a:rPr lang="nl-NL" sz="2000" dirty="0" smtClean="0"/>
              <a:t>spreekt de Bijbel ook een keer over </a:t>
            </a:r>
            <a:r>
              <a:rPr lang="nl-NL" sz="2000" b="1" dirty="0" smtClean="0">
                <a:solidFill>
                  <a:schemeClr val="accent6">
                    <a:lumMod val="75000"/>
                  </a:schemeClr>
                </a:solidFill>
              </a:rPr>
              <a:t>de vuurpoel </a:t>
            </a:r>
            <a:r>
              <a:rPr lang="nl-NL" sz="2000" b="1" dirty="0" smtClean="0">
                <a:solidFill>
                  <a:srgbClr val="C00000"/>
                </a:solidFill>
              </a:rPr>
              <a:t>met brandende zwavel</a:t>
            </a:r>
            <a:r>
              <a:rPr lang="nl-NL" sz="2000" dirty="0" smtClean="0"/>
              <a:t>.</a:t>
            </a:r>
          </a:p>
          <a:p>
            <a:endParaRPr lang="nl-NL" sz="2000" dirty="0" smtClean="0"/>
          </a:p>
          <a:p>
            <a:r>
              <a:rPr lang="nl-NL" sz="2000" dirty="0" smtClean="0">
                <a:solidFill>
                  <a:srgbClr val="00B0F0"/>
                </a:solidFill>
              </a:rPr>
              <a:t>Maar voor hen die laf en trouweloos zijn geweest, die zich hebben ingelaten met gruwelijke dingen, met moord, ontucht, toverij of afgodendienst, voor allen die de leugen hebben gediend: hun deel is de vuurpoel met brandende zwavel, dat is de tweede dood. (Openbaring 21:8)</a:t>
            </a:r>
          </a:p>
          <a:p>
            <a:endParaRPr lang="nl-NL" sz="2000" dirty="0" smtClean="0"/>
          </a:p>
          <a:p>
            <a:r>
              <a:rPr lang="nl-NL" sz="2000" dirty="0" smtClean="0"/>
              <a:t>De verklarende bijzin ‘dat is de tweede dood’, zet ons op het spoor dat hier de vuurpoel mee bedoeld 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047536"/>
          </a:xfrm>
          <a:prstGeom prst="rect">
            <a:avLst/>
          </a:prstGeom>
          <a:noFill/>
        </p:spPr>
        <p:txBody>
          <a:bodyPr wrap="square" rtlCol="0">
            <a:spAutoFit/>
          </a:bodyPr>
          <a:lstStyle/>
          <a:p>
            <a:pPr algn="ctr"/>
            <a:endParaRPr lang="nl-NL" sz="2400" dirty="0" smtClean="0"/>
          </a:p>
          <a:p>
            <a:endParaRPr lang="nl-NL" dirty="0" smtClean="0"/>
          </a:p>
          <a:p>
            <a:r>
              <a:rPr lang="nl-NL" sz="2000" dirty="0" smtClean="0"/>
              <a:t>Over </a:t>
            </a:r>
            <a:r>
              <a:rPr lang="nl-NL" sz="2000" b="1" dirty="0" smtClean="0"/>
              <a:t>de tweede dood </a:t>
            </a:r>
            <a:r>
              <a:rPr lang="nl-NL" sz="2000" dirty="0" smtClean="0"/>
              <a:t>lezen we het volgende:</a:t>
            </a:r>
          </a:p>
          <a:p>
            <a:endParaRPr lang="nl-NL" sz="2000" dirty="0" smtClean="0"/>
          </a:p>
          <a:p>
            <a:r>
              <a:rPr lang="nl-NL" sz="2000" dirty="0" smtClean="0">
                <a:solidFill>
                  <a:srgbClr val="00B0F0"/>
                </a:solidFill>
              </a:rPr>
              <a:t>Wie oren heeft, moet horen wat de Geest tegen de gemeenten zegt. Wie overwint zal van </a:t>
            </a:r>
            <a:r>
              <a:rPr lang="nl-NL" sz="2000" b="1" dirty="0" smtClean="0">
                <a:solidFill>
                  <a:srgbClr val="00B0F0"/>
                </a:solidFill>
              </a:rPr>
              <a:t>de tweede dood </a:t>
            </a:r>
            <a:r>
              <a:rPr lang="nl-NL" sz="2000" dirty="0" smtClean="0">
                <a:solidFill>
                  <a:srgbClr val="00B0F0"/>
                </a:solidFill>
              </a:rPr>
              <a:t>geen schade ondervinden. </a:t>
            </a:r>
          </a:p>
          <a:p>
            <a:r>
              <a:rPr lang="nl-NL" sz="2000" dirty="0" smtClean="0">
                <a:solidFill>
                  <a:srgbClr val="00B0F0"/>
                </a:solidFill>
              </a:rPr>
              <a:t>(Openbaring 2:11)</a:t>
            </a:r>
          </a:p>
          <a:p>
            <a:endParaRPr lang="nl-NL" sz="2000" dirty="0" smtClean="0">
              <a:solidFill>
                <a:srgbClr val="00B0F0"/>
              </a:solidFill>
            </a:endParaRPr>
          </a:p>
          <a:p>
            <a:r>
              <a:rPr lang="nl-NL" sz="2000" dirty="0" smtClean="0">
                <a:solidFill>
                  <a:srgbClr val="00B0F0"/>
                </a:solidFill>
              </a:rPr>
              <a:t>Gelukkig en heilig zijn zij die deelhebben aan de eerste opstanding. </a:t>
            </a:r>
            <a:r>
              <a:rPr lang="nl-NL" sz="2000" b="1" dirty="0" smtClean="0">
                <a:solidFill>
                  <a:srgbClr val="00B0F0"/>
                </a:solidFill>
              </a:rPr>
              <a:t>De tweede dood </a:t>
            </a:r>
            <a:r>
              <a:rPr lang="nl-NL" sz="2000" dirty="0" smtClean="0">
                <a:solidFill>
                  <a:srgbClr val="00B0F0"/>
                </a:solidFill>
              </a:rPr>
              <a:t>heeft geen macht over hen. Zij zullen priester van God en van de Messias zijn en duizend jaar lang samen met Hem heersen. </a:t>
            </a:r>
          </a:p>
          <a:p>
            <a:r>
              <a:rPr lang="nl-NL" sz="2000" dirty="0" smtClean="0">
                <a:solidFill>
                  <a:srgbClr val="00B0F0"/>
                </a:solidFill>
              </a:rPr>
              <a:t>(Openbaring 20:6)</a:t>
            </a:r>
          </a:p>
          <a:p>
            <a:endParaRPr lang="nl-NL" sz="2000" dirty="0" smtClean="0">
              <a:solidFill>
                <a:srgbClr val="00B0F0"/>
              </a:solidFill>
            </a:endParaRPr>
          </a:p>
          <a:p>
            <a:r>
              <a:rPr lang="nl-NL" sz="2000" dirty="0" smtClean="0">
                <a:solidFill>
                  <a:srgbClr val="00B0F0"/>
                </a:solidFill>
              </a:rPr>
              <a:t>Toen werden de dood en het dodenrijk in de vuurpoel gegooid. </a:t>
            </a:r>
          </a:p>
          <a:p>
            <a:r>
              <a:rPr lang="nl-NL" sz="2000" dirty="0" smtClean="0">
                <a:solidFill>
                  <a:srgbClr val="00B0F0"/>
                </a:solidFill>
              </a:rPr>
              <a:t>Dit is </a:t>
            </a:r>
            <a:r>
              <a:rPr lang="nl-NL" sz="2000" b="1" dirty="0" smtClean="0">
                <a:solidFill>
                  <a:srgbClr val="00B0F0"/>
                </a:solidFill>
              </a:rPr>
              <a:t>de tweede dood: </a:t>
            </a:r>
            <a:r>
              <a:rPr lang="nl-NL" sz="2000" b="1" dirty="0" smtClean="0">
                <a:solidFill>
                  <a:schemeClr val="accent6">
                    <a:lumMod val="75000"/>
                  </a:schemeClr>
                </a:solidFill>
              </a:rPr>
              <a:t>de vuurpoel.</a:t>
            </a:r>
          </a:p>
          <a:p>
            <a:r>
              <a:rPr lang="nl-NL" sz="2000" dirty="0" smtClean="0">
                <a:solidFill>
                  <a:srgbClr val="00B0F0"/>
                </a:solidFill>
              </a:rPr>
              <a:t>(Openbaring 20:14)</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23528" y="620688"/>
            <a:ext cx="8568952" cy="5539978"/>
          </a:xfrm>
          <a:prstGeom prst="rect">
            <a:avLst/>
          </a:prstGeom>
          <a:noFill/>
        </p:spPr>
        <p:txBody>
          <a:bodyPr wrap="square" rtlCol="0">
            <a:spAutoFit/>
          </a:bodyPr>
          <a:lstStyle/>
          <a:p>
            <a:endParaRPr lang="nl-NL" dirty="0" smtClean="0"/>
          </a:p>
          <a:p>
            <a:endParaRPr lang="nl-NL" dirty="0" smtClean="0"/>
          </a:p>
          <a:p>
            <a:r>
              <a:rPr lang="nl-NL" sz="2000" dirty="0" smtClean="0"/>
              <a:t>Mijn interpretatie van deze teksten is dat de tweede dood overeenkomt met de vuurpoel.</a:t>
            </a:r>
          </a:p>
          <a:p>
            <a:r>
              <a:rPr lang="nl-NL" sz="2000" dirty="0" smtClean="0"/>
              <a:t>Wie in de vuurpoel gegooid wordt, komt daardoor in de tweede dood.</a:t>
            </a:r>
          </a:p>
          <a:p>
            <a:endParaRPr lang="nl-NL" sz="2000" dirty="0" smtClean="0"/>
          </a:p>
          <a:p>
            <a:r>
              <a:rPr lang="nl-NL" sz="2000" dirty="0" smtClean="0"/>
              <a:t>De </a:t>
            </a:r>
            <a:r>
              <a:rPr lang="nl-NL" sz="2000" b="1" dirty="0" smtClean="0"/>
              <a:t>eerste dood </a:t>
            </a:r>
            <a:r>
              <a:rPr lang="nl-NL" sz="2000" dirty="0" smtClean="0"/>
              <a:t>is de dood waarin alle ongelovigen belanden na hun sterven.</a:t>
            </a:r>
          </a:p>
          <a:p>
            <a:r>
              <a:rPr lang="nl-NL" sz="2000" dirty="0" smtClean="0"/>
              <a:t>Zij komen dan wel in het dodenrijk (= hel) of in de dood (= zielenslaap), ze existeren daarin wel omdat iedereen eeuwigheidswaarde bezit. </a:t>
            </a:r>
          </a:p>
          <a:p>
            <a:r>
              <a:rPr lang="nl-NL" sz="2000" dirty="0" smtClean="0"/>
              <a:t>Maar ze zijn daarbij wel buitengesloten van het echte leven met God. </a:t>
            </a:r>
          </a:p>
          <a:p>
            <a:r>
              <a:rPr lang="nl-NL" sz="2000" dirty="0" smtClean="0"/>
              <a:t>Ze zijn echt dood.</a:t>
            </a:r>
          </a:p>
          <a:p>
            <a:endParaRPr lang="nl-NL" sz="2000" dirty="0" smtClean="0"/>
          </a:p>
          <a:p>
            <a:r>
              <a:rPr lang="nl-NL" sz="2000" b="1" dirty="0" smtClean="0">
                <a:solidFill>
                  <a:srgbClr val="C00000"/>
                </a:solidFill>
              </a:rPr>
              <a:t>Iedereen die in de hel komt, wacht daar helse smarten. Gruwelijk!</a:t>
            </a:r>
          </a:p>
          <a:p>
            <a:endParaRPr lang="nl-NL" sz="2000" b="1" dirty="0" smtClean="0">
              <a:solidFill>
                <a:srgbClr val="C00000"/>
              </a:solidFill>
            </a:endParaRPr>
          </a:p>
          <a:p>
            <a:r>
              <a:rPr lang="nl-NL" sz="2000" dirty="0" smtClean="0"/>
              <a:t>Op de jongste dag zal iedereen uit het dodenrijk en de dood worden verlost om voor Gods rechterstoel te verschijnen. </a:t>
            </a:r>
          </a:p>
          <a:p>
            <a:r>
              <a:rPr lang="nl-NL" sz="2000" dirty="0" smtClean="0"/>
              <a:t>Daarmee komt er een einde aan de eerste dood.</a:t>
            </a:r>
          </a:p>
          <a:p>
            <a:endParaRPr lang="nl-NL"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23528" y="620688"/>
            <a:ext cx="8568952" cy="4647426"/>
          </a:xfrm>
          <a:prstGeom prst="rect">
            <a:avLst/>
          </a:prstGeom>
          <a:noFill/>
        </p:spPr>
        <p:txBody>
          <a:bodyPr wrap="square" rtlCol="0">
            <a:spAutoFit/>
          </a:bodyPr>
          <a:lstStyle/>
          <a:p>
            <a:endParaRPr lang="nl-NL" sz="2000" dirty="0" smtClean="0"/>
          </a:p>
          <a:p>
            <a:endParaRPr lang="nl-NL" sz="2000" dirty="0" smtClean="0"/>
          </a:p>
          <a:p>
            <a:r>
              <a:rPr lang="nl-NL" sz="2000" dirty="0" smtClean="0"/>
              <a:t>In de </a:t>
            </a:r>
            <a:r>
              <a:rPr lang="nl-NL" sz="2000" b="1" dirty="0" smtClean="0"/>
              <a:t>tweede dood </a:t>
            </a:r>
            <a:r>
              <a:rPr lang="nl-NL" sz="2000" dirty="0" smtClean="0"/>
              <a:t>vindt ook een buitensluiting plaats. Iedereen die belandt in de vuurpoel krijgt geen toegang tot het nieuwe Jeruzalem.</a:t>
            </a:r>
          </a:p>
          <a:p>
            <a:r>
              <a:rPr lang="nl-NL" sz="2000" dirty="0" smtClean="0"/>
              <a:t>Tijdens de tweede dood existeren de opstandelingen wel, maar ze moeten Gods heerlijkheid ontberen. Ze zijn echt dood.</a:t>
            </a:r>
          </a:p>
          <a:p>
            <a:r>
              <a:rPr lang="nl-NL" sz="2000" dirty="0" smtClean="0"/>
              <a:t>Iedereen in de vuurpoel zal worden gereinigd. Dat kan zeker pijn doen, omdat in de vuurpoel ook </a:t>
            </a:r>
            <a:r>
              <a:rPr lang="nl-NL" sz="2000" b="1" dirty="0" smtClean="0">
                <a:solidFill>
                  <a:srgbClr val="C00000"/>
                </a:solidFill>
              </a:rPr>
              <a:t>brandend zwavel </a:t>
            </a:r>
            <a:r>
              <a:rPr lang="nl-NL" sz="2000" dirty="0" smtClean="0"/>
              <a:t>aanwezig is.</a:t>
            </a:r>
          </a:p>
          <a:p>
            <a:endParaRPr lang="nl-NL" sz="2000" dirty="0" smtClean="0"/>
          </a:p>
          <a:p>
            <a:r>
              <a:rPr lang="nl-NL" sz="2000" dirty="0" smtClean="0"/>
              <a:t>Ik denk dat de reiniging in de vuurpoel heel effectief zal zijn, maar over de tijdsduur durf ik geen uitspraak te doen. </a:t>
            </a:r>
          </a:p>
          <a:p>
            <a:r>
              <a:rPr lang="nl-NL" sz="2000" dirty="0" smtClean="0"/>
              <a:t>Deze reinigingsperiode kan langer duren dan de duur van het paradijs. </a:t>
            </a:r>
          </a:p>
          <a:p>
            <a:r>
              <a:rPr lang="nl-NL" sz="2000" dirty="0" smtClean="0"/>
              <a:t>Wie zal het zeggen?</a:t>
            </a:r>
          </a:p>
          <a:p>
            <a:endParaRPr lang="nl-NL" dirty="0" smtClean="0"/>
          </a:p>
          <a:p>
            <a:endParaRPr lang="nl-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5970865"/>
          </a:xfrm>
          <a:prstGeom prst="rect">
            <a:avLst/>
          </a:prstGeom>
          <a:noFill/>
        </p:spPr>
        <p:txBody>
          <a:bodyPr wrap="square" rtlCol="0">
            <a:spAutoFit/>
          </a:bodyPr>
          <a:lstStyle/>
          <a:p>
            <a:pPr algn="ctr"/>
            <a:r>
              <a:rPr lang="nl-NL" sz="2400" dirty="0" smtClean="0"/>
              <a:t>Eind goed, al goed</a:t>
            </a:r>
          </a:p>
          <a:p>
            <a:endParaRPr lang="nl-NL" dirty="0" smtClean="0"/>
          </a:p>
          <a:p>
            <a:r>
              <a:rPr lang="nl-NL" sz="2000" dirty="0" smtClean="0"/>
              <a:t>Aan de huidige bedeling komt een einde.</a:t>
            </a:r>
          </a:p>
          <a:p>
            <a:r>
              <a:rPr lang="nl-NL" sz="2000" dirty="0" smtClean="0"/>
              <a:t>Daarna komt er een nieuwe hemel en een nieuwe aarde.</a:t>
            </a:r>
          </a:p>
          <a:p>
            <a:r>
              <a:rPr lang="nl-NL" sz="2000" dirty="0" smtClean="0"/>
              <a:t>Zal die overgang abrupt zijn?</a:t>
            </a:r>
          </a:p>
          <a:p>
            <a:r>
              <a:rPr lang="nl-NL" sz="2000" dirty="0" smtClean="0"/>
              <a:t>We hebben nagedacht over de jongste dag.</a:t>
            </a:r>
          </a:p>
          <a:p>
            <a:r>
              <a:rPr lang="nl-NL" sz="2000" dirty="0" smtClean="0"/>
              <a:t>Het nieuwe Jeruzalem zal dan neerdalen en een worden met de vernieuwde aarde.</a:t>
            </a:r>
          </a:p>
          <a:p>
            <a:r>
              <a:rPr lang="nl-NL" sz="2000" dirty="0" smtClean="0"/>
              <a:t>Daarna zullen de graven opengaan en iedereen zal een onvergankelijk lichaam ontvangen. Dan zal blijken dat elk mens eeuwigheidswaarde heeft.</a:t>
            </a:r>
          </a:p>
          <a:p>
            <a:r>
              <a:rPr lang="nl-NL" sz="2000" dirty="0" smtClean="0"/>
              <a:t>Elk mens ontvangt een prachtig nieuw verheerlijkt lichaam.</a:t>
            </a:r>
          </a:p>
          <a:p>
            <a:r>
              <a:rPr lang="nl-NL" sz="2000" dirty="0" smtClean="0"/>
              <a:t>Elk mens houdt echter zijn eigen identiteit.</a:t>
            </a:r>
          </a:p>
          <a:p>
            <a:r>
              <a:rPr lang="nl-NL" sz="2000" dirty="0" smtClean="0"/>
              <a:t>Het nieuwe lichaam wordt als het ware gevuld met wat de mens het meest eigen is, zijn geest.</a:t>
            </a:r>
          </a:p>
          <a:p>
            <a:r>
              <a:rPr lang="nl-NL" sz="2000" dirty="0" smtClean="0"/>
              <a:t>Zo is er naast vernieuwing sprake van continuïteit.</a:t>
            </a:r>
          </a:p>
          <a:p>
            <a:r>
              <a:rPr lang="nl-NL" sz="2000" dirty="0" smtClean="0"/>
              <a:t>Ons leven hier en nu heeft al eeuwigheidswaarde.</a:t>
            </a:r>
          </a:p>
          <a:p>
            <a:r>
              <a:rPr lang="nl-NL" sz="2000" dirty="0" smtClean="0"/>
              <a:t>Na de jongste dag leven wij verder in een andere vernieuwde hoedanigheid.</a:t>
            </a:r>
          </a:p>
          <a:p>
            <a:r>
              <a:rPr lang="nl-NL" sz="2000" dirty="0" smtClean="0"/>
              <a:t>Wij blijven wie we zijn.</a:t>
            </a:r>
          </a:p>
          <a:p>
            <a:r>
              <a:rPr lang="nl-NL" sz="2000" dirty="0" smtClean="0"/>
              <a:t>Alleen we krijgen wel een grandioos nieuw lichaam.</a:t>
            </a:r>
            <a:endParaRPr lang="nl-NL"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970865"/>
          </a:xfrm>
          <a:prstGeom prst="rect">
            <a:avLst/>
          </a:prstGeom>
          <a:noFill/>
        </p:spPr>
        <p:txBody>
          <a:bodyPr wrap="square" rtlCol="0">
            <a:spAutoFit/>
          </a:bodyPr>
          <a:lstStyle/>
          <a:p>
            <a:pPr algn="ctr"/>
            <a:r>
              <a:rPr lang="nl-NL" sz="2400" dirty="0" smtClean="0"/>
              <a:t>Hel = Gehenna = uiterste duisternis</a:t>
            </a:r>
          </a:p>
          <a:p>
            <a:endParaRPr lang="nl-NL" dirty="0" smtClean="0"/>
          </a:p>
          <a:p>
            <a:r>
              <a:rPr lang="nl-NL" sz="2000" dirty="0" smtClean="0"/>
              <a:t>De </a:t>
            </a:r>
            <a:r>
              <a:rPr lang="nl-NL" sz="2000" b="1" dirty="0" smtClean="0"/>
              <a:t>Gehenna</a:t>
            </a:r>
            <a:r>
              <a:rPr lang="nl-NL" sz="2000" dirty="0" smtClean="0"/>
              <a:t> is de woonplaats van Satan.</a:t>
            </a:r>
          </a:p>
          <a:p>
            <a:r>
              <a:rPr lang="nl-NL" sz="2000" dirty="0" smtClean="0"/>
              <a:t>Het is een plek waar Satan het een lange tijd voor het zeggen heeft gehad en zijn gang kon gaan. Alleen na Christus’ overwinning aan het kruis werd Satan geketend voor duizend jaar.</a:t>
            </a:r>
          </a:p>
          <a:p>
            <a:endParaRPr lang="nl-NL" sz="2000" dirty="0" smtClean="0"/>
          </a:p>
          <a:p>
            <a:r>
              <a:rPr lang="nl-NL" sz="2000" dirty="0" smtClean="0">
                <a:solidFill>
                  <a:srgbClr val="00B0F0"/>
                </a:solidFill>
              </a:rPr>
              <a:t>Hij greep de draak, de slang van weleer, die ook duivel of Satan wordt genoemd, en ketende hem voor duizend jaar.  (Openbaring 20:2)</a:t>
            </a:r>
          </a:p>
          <a:p>
            <a:endParaRPr lang="nl-NL" sz="2000" dirty="0" smtClean="0"/>
          </a:p>
          <a:p>
            <a:r>
              <a:rPr lang="nl-NL" sz="2000" dirty="0" smtClean="0"/>
              <a:t>Ik denk, dat Satan met name in de </a:t>
            </a:r>
            <a:r>
              <a:rPr lang="nl-NL" sz="2000" b="1" dirty="0" smtClean="0"/>
              <a:t>hel </a:t>
            </a:r>
            <a:r>
              <a:rPr lang="nl-NL" sz="2000" dirty="0" smtClean="0"/>
              <a:t>beperkingen zijn opgelegd.</a:t>
            </a:r>
          </a:p>
          <a:p>
            <a:r>
              <a:rPr lang="nl-NL" sz="2000" dirty="0" smtClean="0"/>
              <a:t>Daar is hij geketend, omdat hij niet alles mag doen met zijn slachtoffers.</a:t>
            </a:r>
          </a:p>
          <a:p>
            <a:r>
              <a:rPr lang="nl-NL" sz="2000" dirty="0" smtClean="0"/>
              <a:t>Want die slachtoffers wacht een eerlijk proces.</a:t>
            </a:r>
          </a:p>
          <a:p>
            <a:r>
              <a:rPr lang="nl-NL" sz="2000" dirty="0" smtClean="0"/>
              <a:t>Zij zullen voor Gods rechterstoel moeten verschijnen.</a:t>
            </a:r>
          </a:p>
          <a:p>
            <a:r>
              <a:rPr lang="nl-NL" sz="2000" dirty="0" smtClean="0"/>
              <a:t>In de daaraan voorafgaande hechtenis in de hel mag de straf nooit groter worden dan de straf die God uiteindelijk zal uitspreken.</a:t>
            </a:r>
          </a:p>
          <a:p>
            <a:r>
              <a:rPr lang="nl-NL" sz="2000" dirty="0" smtClean="0"/>
              <a:t>Dit voorarrest staat onder Gods bestuur.</a:t>
            </a:r>
          </a:p>
          <a:p>
            <a:r>
              <a:rPr lang="nl-NL" sz="2000" dirty="0" smtClean="0"/>
              <a:t>De Satan kan zelfs in de hel niet doen wat hij wil.</a:t>
            </a:r>
          </a:p>
          <a:p>
            <a:r>
              <a:rPr lang="nl-NL" sz="2000" dirty="0" smtClean="0"/>
              <a:t>Ook daar is hij slechts een hark in Gods hand. (uitspraak </a:t>
            </a:r>
            <a:r>
              <a:rPr lang="nl-NL" sz="2000" dirty="0" err="1" smtClean="0"/>
              <a:t>Luther</a:t>
            </a:r>
            <a:r>
              <a:rPr lang="nl-NL" sz="2000" dirty="0" smtClean="0"/>
              <a:t>)</a:t>
            </a:r>
            <a:endParaRPr lang="nl-NL"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247864"/>
          </a:xfrm>
          <a:prstGeom prst="rect">
            <a:avLst/>
          </a:prstGeom>
          <a:noFill/>
        </p:spPr>
        <p:txBody>
          <a:bodyPr wrap="square" rtlCol="0">
            <a:spAutoFit/>
          </a:bodyPr>
          <a:lstStyle/>
          <a:p>
            <a:pPr algn="ctr"/>
            <a:endParaRPr lang="nl-NL" sz="2400" dirty="0" smtClean="0"/>
          </a:p>
          <a:p>
            <a:endParaRPr lang="nl-NL" dirty="0" smtClean="0"/>
          </a:p>
          <a:p>
            <a:r>
              <a:rPr lang="nl-NL" sz="2000" dirty="0" smtClean="0"/>
              <a:t>In de </a:t>
            </a:r>
            <a:r>
              <a:rPr lang="nl-NL" sz="2000" b="1" dirty="0" smtClean="0"/>
              <a:t>Gehenna</a:t>
            </a:r>
            <a:r>
              <a:rPr lang="nl-NL" sz="2000" dirty="0" smtClean="0"/>
              <a:t> brandt een vuur dat niet dooft, een eeuwigbrandend vuur.</a:t>
            </a:r>
          </a:p>
          <a:p>
            <a:r>
              <a:rPr lang="nl-NL" sz="2000" dirty="0" smtClean="0"/>
              <a:t>De hel is een verschrikkelijk oord, waar de wormen blijven knagen.</a:t>
            </a:r>
          </a:p>
          <a:p>
            <a:r>
              <a:rPr lang="nl-NL" sz="2000" dirty="0" smtClean="0"/>
              <a:t>In de uiterste duisternis zal iedereen jammeren en knarsetanden.</a:t>
            </a:r>
          </a:p>
          <a:p>
            <a:endParaRPr lang="nl-NL" sz="2000" dirty="0" smtClean="0"/>
          </a:p>
          <a:p>
            <a:r>
              <a:rPr lang="nl-NL" sz="2000" dirty="0" smtClean="0"/>
              <a:t>De Gehenna is een oord om rekening mee te houden.</a:t>
            </a:r>
          </a:p>
          <a:p>
            <a:r>
              <a:rPr lang="nl-NL" sz="2000" dirty="0" smtClean="0"/>
              <a:t>Elf maal wordt in de Bijbel de Gehenna genoemd.</a:t>
            </a:r>
          </a:p>
          <a:p>
            <a:r>
              <a:rPr lang="nl-NL" sz="2000" dirty="0" smtClean="0"/>
              <a:t>Het is met name Jezus zelf die de Gehenna ter sprake bracht.</a:t>
            </a:r>
          </a:p>
          <a:p>
            <a:r>
              <a:rPr lang="nl-NL" sz="2000" dirty="0" smtClean="0"/>
              <a:t>Als waarschuwing!</a:t>
            </a:r>
          </a:p>
          <a:p>
            <a:endParaRPr lang="nl-NL" sz="2000" dirty="0" smtClean="0"/>
          </a:p>
          <a:p>
            <a:r>
              <a:rPr lang="nl-NL" sz="2000" dirty="0" smtClean="0"/>
              <a:t>Gangbaar is het idee dat de Gehenna eeuwigdurend is.</a:t>
            </a:r>
          </a:p>
          <a:p>
            <a:r>
              <a:rPr lang="nl-NL" sz="2000" dirty="0" smtClean="0"/>
              <a:t>Immers er brandt een eeuwigdurend vuur, en de wormen blijven knagen.</a:t>
            </a:r>
          </a:p>
          <a:p>
            <a:r>
              <a:rPr lang="nl-NL" sz="2000" dirty="0" smtClean="0"/>
              <a:t>Dat zal zeker zo blijven, </a:t>
            </a:r>
            <a:r>
              <a:rPr lang="nl-NL" sz="2000" b="1" dirty="0" smtClean="0">
                <a:solidFill>
                  <a:srgbClr val="C00000"/>
                </a:solidFill>
              </a:rPr>
              <a:t>alleen de Gehenna raakt leeg.</a:t>
            </a:r>
          </a:p>
          <a:p>
            <a:r>
              <a:rPr lang="nl-NL" sz="2000" dirty="0" smtClean="0"/>
              <a:t>Op de jongste dag zullen alle doden opstaan.</a:t>
            </a:r>
          </a:p>
          <a:p>
            <a:r>
              <a:rPr lang="nl-NL" sz="2000" dirty="0" smtClean="0"/>
              <a:t>Dan zullen allen die hun voorarrest in de Gehenna hebben moeten doormaken, verschijnen voor de rechterstoel van God.</a:t>
            </a:r>
          </a:p>
          <a:p>
            <a:r>
              <a:rPr lang="nl-NL" sz="2000" dirty="0" smtClean="0"/>
              <a:t>Daarna zal de Satan zich laten verlokken om, zodra hij uit zijn gevangenis (=Gehenna) wordt losgelaten, de volken te verleiden.</a:t>
            </a:r>
          </a:p>
          <a:p>
            <a:endParaRPr lang="nl-NL"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186309"/>
          </a:xfrm>
          <a:prstGeom prst="rect">
            <a:avLst/>
          </a:prstGeom>
          <a:noFill/>
        </p:spPr>
        <p:txBody>
          <a:bodyPr wrap="square" rtlCol="0">
            <a:spAutoFit/>
          </a:bodyPr>
          <a:lstStyle/>
          <a:p>
            <a:endParaRPr lang="nl-NL" dirty="0" smtClean="0"/>
          </a:p>
          <a:p>
            <a:endParaRPr lang="nl-NL" sz="2000" dirty="0" smtClean="0"/>
          </a:p>
          <a:p>
            <a:r>
              <a:rPr lang="nl-NL" sz="2000" dirty="0" smtClean="0"/>
              <a:t>Satan kan, denk ik, op meerdere plaatsen tegelijk zijn.</a:t>
            </a:r>
          </a:p>
          <a:p>
            <a:r>
              <a:rPr lang="nl-NL" sz="2000" dirty="0" smtClean="0"/>
              <a:t>Maar zijn bewegingsvrijheid wordt steeds meer ingeperkt.</a:t>
            </a:r>
          </a:p>
          <a:p>
            <a:r>
              <a:rPr lang="nl-NL" sz="2000" dirty="0" smtClean="0"/>
              <a:t>Allereerst wordt hem, na Jezus’ overwinning,  de toegang tot de hemel ontzegd.</a:t>
            </a:r>
          </a:p>
          <a:p>
            <a:r>
              <a:rPr lang="nl-NL" sz="2000" dirty="0" smtClean="0"/>
              <a:t>Hij wordt geketend en krijgt daardoor in de hel weinig bewegingsvrijheid.</a:t>
            </a:r>
          </a:p>
          <a:p>
            <a:r>
              <a:rPr lang="nl-NL" sz="2000" dirty="0" smtClean="0"/>
              <a:t>Hij wordt op de aarde geworpen, maar door het gebed van alle heiligen en van de zielen onder het altaar heeft hij ook daar beperkte bewegingsvrijheid.</a:t>
            </a:r>
          </a:p>
          <a:p>
            <a:endParaRPr lang="nl-NL" sz="2000" dirty="0" smtClean="0"/>
          </a:p>
          <a:p>
            <a:r>
              <a:rPr lang="nl-NL" sz="2000" dirty="0" smtClean="0"/>
              <a:t>Alleen op het moment dat hij uit zijn gevangenis wordt losgelaten, krijgt hij weer meer vrijheid terug. Hij krijgt de kans om alle volken te verleiden.</a:t>
            </a:r>
          </a:p>
          <a:p>
            <a:r>
              <a:rPr lang="nl-NL" sz="2000" dirty="0" smtClean="0"/>
              <a:t>Grotendeels zal hij daarin slagen. Maar daarna is het over.</a:t>
            </a:r>
          </a:p>
          <a:p>
            <a:r>
              <a:rPr lang="nl-NL" sz="2000" dirty="0" smtClean="0"/>
              <a:t>Hij zal afgevoerd worden naar de poel van vuur en zwavel.</a:t>
            </a:r>
          </a:p>
          <a:p>
            <a:endParaRPr lang="nl-NL" sz="2000" dirty="0" smtClean="0"/>
          </a:p>
          <a:p>
            <a:r>
              <a:rPr lang="nl-NL" sz="2000" dirty="0" smtClean="0"/>
              <a:t>De Satan zal nooit geen toegang meer krijgen tot de nieuwe hemel en de nieuwe aarde.</a:t>
            </a:r>
          </a:p>
          <a:p>
            <a:r>
              <a:rPr lang="nl-NL" sz="2000" dirty="0" smtClean="0">
                <a:solidFill>
                  <a:srgbClr val="C00000"/>
                </a:solidFill>
              </a:rPr>
              <a:t>Ook zal hij nooit meer in de Gehenna kunnen komen.</a:t>
            </a:r>
          </a:p>
          <a:p>
            <a:r>
              <a:rPr lang="nl-NL" sz="2000" dirty="0" smtClean="0">
                <a:solidFill>
                  <a:srgbClr val="C00000"/>
                </a:solidFill>
              </a:rPr>
              <a:t>Zijn huis wordt hem ontzegd. Alles wat hij had, wordt hem ontnomen.</a:t>
            </a:r>
          </a:p>
          <a:p>
            <a:r>
              <a:rPr lang="nl-NL" sz="2000" dirty="0" smtClean="0">
                <a:solidFill>
                  <a:srgbClr val="C00000"/>
                </a:solidFill>
              </a:rPr>
              <a:t>Hij zal geen enkele invloed meer krijgen. Tot in eeuwigheid.</a:t>
            </a:r>
          </a:p>
          <a:p>
            <a:endParaRPr lang="nl-NL"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sz="2000" dirty="0" smtClean="0"/>
          </a:p>
          <a:p>
            <a:r>
              <a:rPr lang="nl-NL" sz="2000" dirty="0" smtClean="0"/>
              <a:t>De Gehenna raakt leeg.</a:t>
            </a:r>
          </a:p>
          <a:p>
            <a:r>
              <a:rPr lang="nl-NL" sz="2000" dirty="0" smtClean="0"/>
              <a:t>Zal deze daarna nog blijven bestaan?</a:t>
            </a:r>
          </a:p>
          <a:p>
            <a:r>
              <a:rPr lang="nl-NL" sz="2000" dirty="0" smtClean="0"/>
              <a:t>Ik denk het wel, tijdelijk, als gedenkteken.</a:t>
            </a:r>
          </a:p>
          <a:p>
            <a:endParaRPr lang="nl-NL" sz="2000" dirty="0" smtClean="0"/>
          </a:p>
          <a:p>
            <a:r>
              <a:rPr lang="nl-NL" sz="2000" dirty="0" smtClean="0"/>
              <a:t>Wij herdenken alle slachtoffers van concentratiekampen.</a:t>
            </a:r>
          </a:p>
          <a:p>
            <a:r>
              <a:rPr lang="nl-NL" sz="2000" dirty="0" smtClean="0"/>
              <a:t>Dan doen we o.a. om het idee te voeden, dat zoiets nooit meer mag gebeuren.</a:t>
            </a:r>
          </a:p>
          <a:p>
            <a:r>
              <a:rPr lang="nl-NL" sz="2000" dirty="0" smtClean="0"/>
              <a:t>Ik denk, dat daarom de Gehenna nog een tijdlang zal blijven bestaan.</a:t>
            </a:r>
          </a:p>
          <a:p>
            <a:r>
              <a:rPr lang="nl-NL" sz="2000" dirty="0" smtClean="0"/>
              <a:t>Ons verleden zal ons moeten blijven prikkelen om het goede te doen.</a:t>
            </a:r>
          </a:p>
          <a:p>
            <a:r>
              <a:rPr lang="nl-NL" sz="2000" dirty="0" smtClean="0"/>
              <a:t>Ook op de nieuwe hemel en de nieuwe aarde zullen we geen robots worden.</a:t>
            </a:r>
          </a:p>
          <a:p>
            <a:r>
              <a:rPr lang="nl-NL" sz="2000" dirty="0" smtClean="0"/>
              <a:t>We zullen telkens bewust moeten kiezen.</a:t>
            </a:r>
          </a:p>
          <a:p>
            <a:r>
              <a:rPr lang="nl-NL" sz="2000" dirty="0" smtClean="0"/>
              <a:t>Het verleden zal een lange tijd vormend aanwezig zijn.</a:t>
            </a:r>
          </a:p>
          <a:p>
            <a:r>
              <a:rPr lang="nl-NL" sz="2000" dirty="0" smtClean="0"/>
              <a:t>De boeken zullen opengaan, en van het verleden zullen we iets leren.</a:t>
            </a:r>
          </a:p>
          <a:p>
            <a:r>
              <a:rPr lang="nl-NL" sz="2000" dirty="0" smtClean="0">
                <a:solidFill>
                  <a:srgbClr val="C00000"/>
                </a:solidFill>
              </a:rPr>
              <a:t>Dit zal, denk ik, een heel leerproces zijn.</a:t>
            </a:r>
          </a:p>
          <a:p>
            <a:r>
              <a:rPr lang="nl-NL" sz="2000" dirty="0" smtClean="0">
                <a:solidFill>
                  <a:srgbClr val="C00000"/>
                </a:solidFill>
              </a:rPr>
              <a:t>Een leerproces dat niet op de jongste dag zal worden afgerond.</a:t>
            </a:r>
          </a:p>
          <a:p>
            <a:endParaRPr lang="nl-NL" sz="2000" dirty="0" smtClean="0">
              <a:solidFill>
                <a:srgbClr val="C00000"/>
              </a:solidFill>
            </a:endParaRPr>
          </a:p>
          <a:p>
            <a:endParaRPr lang="nl-NL" sz="2000" dirty="0" smtClean="0">
              <a:solidFill>
                <a:srgbClr val="C00000"/>
              </a:solidFill>
            </a:endParaRPr>
          </a:p>
          <a:p>
            <a:endParaRPr lang="nl-NL"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909310"/>
          </a:xfrm>
          <a:prstGeom prst="rect">
            <a:avLst/>
          </a:prstGeom>
          <a:noFill/>
        </p:spPr>
        <p:txBody>
          <a:bodyPr wrap="square" rtlCol="0">
            <a:spAutoFit/>
          </a:bodyPr>
          <a:lstStyle/>
          <a:p>
            <a:endParaRPr lang="nl-NL" dirty="0" smtClean="0"/>
          </a:p>
          <a:p>
            <a:endParaRPr lang="nl-NL" sz="2000" dirty="0" smtClean="0"/>
          </a:p>
          <a:p>
            <a:r>
              <a:rPr lang="nl-NL" sz="2000" dirty="0" smtClean="0"/>
              <a:t>Pas na dit leerproces zal alles echt voorbij zijn.</a:t>
            </a:r>
          </a:p>
          <a:p>
            <a:r>
              <a:rPr lang="nl-NL" sz="2000" dirty="0" smtClean="0">
                <a:solidFill>
                  <a:srgbClr val="C00000"/>
                </a:solidFill>
              </a:rPr>
              <a:t>Als een gebouw klaar is, en zo goed gebouwd is dat er nooit geen onderhoud meer nodig zal zijn, dan kunnen alle bouwtekeningen weg.</a:t>
            </a:r>
          </a:p>
          <a:p>
            <a:endParaRPr lang="nl-NL" sz="2000" dirty="0" smtClean="0">
              <a:solidFill>
                <a:srgbClr val="C00000"/>
              </a:solidFill>
            </a:endParaRPr>
          </a:p>
          <a:p>
            <a:r>
              <a:rPr lang="nl-NL" sz="2000" dirty="0" smtClean="0"/>
              <a:t>Zo zullen er aan het einde van het leerproces, wat gelijktijdig zal eindigen met de grote geestelijke reiniging in de vuurpoel, geen gedachten meer opkomen aan wat er allemaal aan vooraf is gegaan.</a:t>
            </a:r>
          </a:p>
          <a:p>
            <a:r>
              <a:rPr lang="nl-NL" sz="2000" dirty="0" smtClean="0"/>
              <a:t>Dit stoel ik op de volgende teksten:</a:t>
            </a:r>
          </a:p>
          <a:p>
            <a:endParaRPr lang="nl-NL" sz="2000" dirty="0" smtClean="0">
              <a:solidFill>
                <a:srgbClr val="C00000"/>
              </a:solidFill>
            </a:endParaRPr>
          </a:p>
          <a:p>
            <a:r>
              <a:rPr lang="nl-NL" sz="2000" dirty="0" smtClean="0">
                <a:solidFill>
                  <a:srgbClr val="00B0F0"/>
                </a:solidFill>
              </a:rPr>
              <a:t>Hij zal alle tranen uit hun ogen wissen. Er zal geen dood meer zijn, geen rouw, geen jammerklacht, geen pijn, want </a:t>
            </a:r>
            <a:r>
              <a:rPr lang="nl-NL" sz="2000" b="1" dirty="0" smtClean="0">
                <a:solidFill>
                  <a:srgbClr val="00B0F0"/>
                </a:solidFill>
              </a:rPr>
              <a:t>wat er eerst was is voorbij.</a:t>
            </a:r>
          </a:p>
          <a:p>
            <a:r>
              <a:rPr lang="nl-NL" sz="2000" dirty="0" smtClean="0">
                <a:solidFill>
                  <a:srgbClr val="00B0F0"/>
                </a:solidFill>
              </a:rPr>
              <a:t>(Openbaring 21:4)</a:t>
            </a:r>
          </a:p>
          <a:p>
            <a:endParaRPr lang="nl-NL" sz="2000" dirty="0" smtClean="0">
              <a:solidFill>
                <a:srgbClr val="00B0F0"/>
              </a:solidFill>
            </a:endParaRPr>
          </a:p>
          <a:p>
            <a:r>
              <a:rPr lang="nl-NL" sz="2000" dirty="0" smtClean="0">
                <a:solidFill>
                  <a:srgbClr val="00B0F0"/>
                </a:solidFill>
              </a:rPr>
              <a:t>Zie, Ik schep een nieuwe hemel en een nieuwe aarde. Wat er vroeger was raakt in vergetelheid, </a:t>
            </a:r>
            <a:r>
              <a:rPr lang="nl-NL" sz="2000" b="1" dirty="0" smtClean="0">
                <a:solidFill>
                  <a:srgbClr val="00B0F0"/>
                </a:solidFill>
              </a:rPr>
              <a:t>het komt niemand ooit nog voor de geest</a:t>
            </a:r>
            <a:r>
              <a:rPr lang="nl-NL" sz="2000" dirty="0" smtClean="0">
                <a:solidFill>
                  <a:srgbClr val="00B0F0"/>
                </a:solidFill>
              </a:rPr>
              <a:t>.</a:t>
            </a:r>
          </a:p>
          <a:p>
            <a:r>
              <a:rPr lang="nl-NL" sz="2000" dirty="0" smtClean="0">
                <a:solidFill>
                  <a:srgbClr val="00B0F0"/>
                </a:solidFill>
              </a:rPr>
              <a:t>(Jesaja 65:17)</a:t>
            </a:r>
          </a:p>
          <a:p>
            <a:endParaRPr lang="nl-NL" sz="2000" dirty="0" smtClean="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217087"/>
          </a:xfrm>
          <a:prstGeom prst="rect">
            <a:avLst/>
          </a:prstGeom>
          <a:noFill/>
        </p:spPr>
        <p:txBody>
          <a:bodyPr wrap="square" rtlCol="0">
            <a:spAutoFit/>
          </a:bodyPr>
          <a:lstStyle/>
          <a:p>
            <a:endParaRPr lang="nl-NL" dirty="0" smtClean="0"/>
          </a:p>
          <a:p>
            <a:endParaRPr lang="nl-NL" sz="2000" dirty="0" smtClean="0"/>
          </a:p>
          <a:p>
            <a:r>
              <a:rPr lang="nl-NL" sz="2000" dirty="0" smtClean="0"/>
              <a:t>Over deze laatste tekst schrijft Randy Alcorn het volgende:</a:t>
            </a:r>
          </a:p>
          <a:p>
            <a:r>
              <a:rPr lang="nl-NL" sz="2000" dirty="0" smtClean="0"/>
              <a:t>Jesaja 65:17 wordt vaak geciteerd als bewijs dat we ons in het eeuwige leven niets zullen herinneren van ons huidige leven.</a:t>
            </a:r>
          </a:p>
          <a:p>
            <a:r>
              <a:rPr lang="nl-NL" sz="2000" dirty="0" smtClean="0"/>
              <a:t>Deze tekst moet echter gelezen worden in de context. Dit vers is verbonden met het vorige, waarin God zegt: ‘’ Dan zal alle ellende van vroeger vergeten zijn, verborgen voor Mijn ogen.’ Hier is geen sprake van letterlijk geheugenverlies, alsof de alwetende God Zich het verleden niet zou kunnen herinneren. </a:t>
            </a:r>
          </a:p>
          <a:p>
            <a:r>
              <a:rPr lang="nl-NL" sz="2000" dirty="0" smtClean="0"/>
              <a:t>Het is net als toen God zei: ‘Ik zal (…) nooit meer denken aan wat ze hebben misdaan’(Jer. 31:34). Dat betekent niet dat God een slecht geheugen heeft, maar dat Hij ervoor </a:t>
            </a:r>
            <a:r>
              <a:rPr lang="nl-NL" sz="2000" b="1" dirty="0" smtClean="0"/>
              <a:t>kiest</a:t>
            </a:r>
            <a:r>
              <a:rPr lang="nl-NL" sz="2000" dirty="0" smtClean="0"/>
              <a:t> om onze zonden uit het verleden niet op te halen en ze ons niet aan te rekenen. </a:t>
            </a:r>
            <a:r>
              <a:rPr lang="nl-NL" sz="2000" dirty="0" smtClean="0">
                <a:solidFill>
                  <a:srgbClr val="C00000"/>
                </a:solidFill>
              </a:rPr>
              <a:t>In het eeuwige leven zullen we niet in beslag genomen worden door zonden of problemen en God evenmin. </a:t>
            </a:r>
            <a:r>
              <a:rPr lang="nl-NL" sz="2000" dirty="0" smtClean="0"/>
              <a:t>We zullen in staat zijn om ervoor te kiezen om </a:t>
            </a:r>
            <a:r>
              <a:rPr lang="nl-NL" sz="2000" b="1" dirty="0" smtClean="0"/>
              <a:t>niet</a:t>
            </a:r>
            <a:r>
              <a:rPr lang="nl-NL" sz="2000" dirty="0" smtClean="0"/>
              <a:t> terug te denken en stil te staan bij dingen die de vreugde van de hemel zouden verminderen. Dat is niet hetzelfde als het laten verdwijnen van onze herinneringen of het opdoeken van onze relaties.</a:t>
            </a:r>
          </a:p>
          <a:p>
            <a:r>
              <a:rPr lang="nl-NL" sz="2000" b="1" dirty="0" smtClean="0">
                <a:solidFill>
                  <a:srgbClr val="C00000"/>
                </a:solidFill>
              </a:rPr>
              <a:t>Als we vergeten dat we hopeloze zondaars waren, hoe zouden we dan de inhoud en de betekenis van Christus’ verlossende werk voor ons op waarde kunnen schatten?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6217087"/>
          </a:xfrm>
          <a:prstGeom prst="rect">
            <a:avLst/>
          </a:prstGeom>
          <a:noFill/>
        </p:spPr>
        <p:txBody>
          <a:bodyPr wrap="square" rtlCol="0">
            <a:spAutoFit/>
          </a:bodyPr>
          <a:lstStyle/>
          <a:p>
            <a:endParaRPr lang="nl-NL" dirty="0" smtClean="0"/>
          </a:p>
          <a:p>
            <a:r>
              <a:rPr lang="nl-NL" sz="2000" dirty="0" smtClean="0"/>
              <a:t>De betekenis van de Gehenna zal blijvend herinnerd worden.</a:t>
            </a:r>
          </a:p>
          <a:p>
            <a:r>
              <a:rPr lang="nl-NL" sz="2000" dirty="0" smtClean="0"/>
              <a:t>Vooral zij die tijdelijk in de Gehenna zullen worden opgenomen, zullen later daarvan kunnen getuigen.</a:t>
            </a:r>
          </a:p>
          <a:p>
            <a:endParaRPr lang="nl-NL" sz="2000" dirty="0" smtClean="0"/>
          </a:p>
          <a:p>
            <a:r>
              <a:rPr lang="nl-NL" sz="2000" dirty="0" smtClean="0"/>
              <a:t>De Gehenna is een soort </a:t>
            </a:r>
            <a:r>
              <a:rPr lang="nl-NL" sz="2000" dirty="0" err="1" smtClean="0"/>
              <a:t>TBS-instelling</a:t>
            </a:r>
            <a:r>
              <a:rPr lang="nl-NL" sz="2000" dirty="0" smtClean="0"/>
              <a:t>.</a:t>
            </a:r>
          </a:p>
          <a:p>
            <a:r>
              <a:rPr lang="nl-NL" sz="2000" dirty="0" smtClean="0"/>
              <a:t>Opstandelingen worden daarin </a:t>
            </a:r>
            <a:r>
              <a:rPr lang="nl-NL" sz="2000" b="1" dirty="0" smtClean="0"/>
              <a:t>T</a:t>
            </a:r>
            <a:r>
              <a:rPr lang="nl-NL" sz="2000" dirty="0" smtClean="0"/>
              <a:t>er </a:t>
            </a:r>
            <a:r>
              <a:rPr lang="nl-NL" sz="2000" b="1" dirty="0" smtClean="0"/>
              <a:t>B</a:t>
            </a:r>
            <a:r>
              <a:rPr lang="nl-NL" sz="2000" dirty="0" smtClean="0"/>
              <a:t>eschikking gesteld aan </a:t>
            </a:r>
            <a:r>
              <a:rPr lang="nl-NL" sz="2000" b="1" dirty="0" smtClean="0"/>
              <a:t>S</a:t>
            </a:r>
            <a:r>
              <a:rPr lang="nl-NL" sz="2000" dirty="0" smtClean="0"/>
              <a:t>atan.</a:t>
            </a:r>
          </a:p>
          <a:p>
            <a:r>
              <a:rPr lang="nl-NL" sz="2000" dirty="0" smtClean="0"/>
              <a:t>Het is een afschuwelijk oord, waarin zij de gevolgen van Satans daden aan de lijve zullen ervaren. Het zal louterend werken.</a:t>
            </a:r>
          </a:p>
          <a:p>
            <a:r>
              <a:rPr lang="nl-NL" sz="2000" dirty="0" smtClean="0"/>
              <a:t>Iemand die daaruit ontslagen wordt, zal nooit meer daarnaar terugverlangen.</a:t>
            </a:r>
          </a:p>
          <a:p>
            <a:r>
              <a:rPr lang="nl-NL" sz="2000" dirty="0" smtClean="0"/>
              <a:t>In de Gehenna bestaan geen reclasseringsprogramma’s.</a:t>
            </a:r>
          </a:p>
          <a:p>
            <a:r>
              <a:rPr lang="nl-NL" sz="2000" dirty="0" smtClean="0"/>
              <a:t>Satan duwt je eerder nog dieper de modder in.</a:t>
            </a:r>
          </a:p>
          <a:p>
            <a:r>
              <a:rPr lang="nl-NL" sz="2000" dirty="0" smtClean="0"/>
              <a:t>Wie uit de Gehenna komt, komt er niet schoon uit.</a:t>
            </a:r>
          </a:p>
          <a:p>
            <a:endParaRPr lang="nl-NL" sz="2000" dirty="0" smtClean="0"/>
          </a:p>
          <a:p>
            <a:r>
              <a:rPr lang="nl-NL" sz="2000" dirty="0" smtClean="0"/>
              <a:t>Dat blijkt op de jongste dag.</a:t>
            </a:r>
          </a:p>
          <a:p>
            <a:r>
              <a:rPr lang="nl-NL" sz="2000" dirty="0" smtClean="0"/>
              <a:t>Velen die zojuist uit de Gehenna zijn ontslagen komen opnieuw in opstand.</a:t>
            </a:r>
          </a:p>
          <a:p>
            <a:r>
              <a:rPr lang="nl-NL" sz="2000" dirty="0" smtClean="0"/>
              <a:t>Daarna worden zij afgevoerd naar de vuurpoel.</a:t>
            </a:r>
          </a:p>
          <a:p>
            <a:r>
              <a:rPr lang="nl-NL" sz="2000" dirty="0" smtClean="0"/>
              <a:t>In de vuurpoel wordt wel gewerkt met reclasseringsprogramma’s.</a:t>
            </a:r>
          </a:p>
          <a:p>
            <a:r>
              <a:rPr lang="nl-NL" sz="2000" dirty="0" smtClean="0">
                <a:solidFill>
                  <a:srgbClr val="C00000"/>
                </a:solidFill>
              </a:rPr>
              <a:t>De engelen werken zo effectief, dat iedereen na enige tijd een nieuw leven zal kunnen beginnen.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400110"/>
          </a:xfrm>
          <a:prstGeom prst="rect">
            <a:avLst/>
          </a:prstGeom>
          <a:noFill/>
        </p:spPr>
        <p:txBody>
          <a:bodyPr wrap="square" rtlCol="0">
            <a:spAutoFit/>
          </a:bodyPr>
          <a:lstStyle/>
          <a:p>
            <a:pPr algn="ctr"/>
            <a:r>
              <a:rPr lang="nl-NL" sz="2000" dirty="0" smtClean="0"/>
              <a:t>De weg van ongelovig naar gelovig, van oude aarde naar de nieuwe aarde</a:t>
            </a:r>
            <a:endParaRPr lang="nl-NL" sz="2000" dirty="0"/>
          </a:p>
        </p:txBody>
      </p:sp>
      <p:sp>
        <p:nvSpPr>
          <p:cNvPr id="3" name="Afgeronde rechthoek 2"/>
          <p:cNvSpPr/>
          <p:nvPr/>
        </p:nvSpPr>
        <p:spPr>
          <a:xfrm>
            <a:off x="899592" y="1268760"/>
            <a:ext cx="756084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Afgeronde rechthoek 4"/>
          <p:cNvSpPr/>
          <p:nvPr/>
        </p:nvSpPr>
        <p:spPr>
          <a:xfrm>
            <a:off x="971600" y="5517232"/>
            <a:ext cx="7488832"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tx1"/>
              </a:solidFill>
            </a:endParaRPr>
          </a:p>
        </p:txBody>
      </p:sp>
      <p:sp>
        <p:nvSpPr>
          <p:cNvPr id="7" name="Afgeronde rechthoek 6"/>
          <p:cNvSpPr/>
          <p:nvPr/>
        </p:nvSpPr>
        <p:spPr>
          <a:xfrm>
            <a:off x="899592" y="2708920"/>
            <a:ext cx="756084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a:off x="1043608" y="2780928"/>
            <a:ext cx="1008112" cy="369332"/>
          </a:xfrm>
          <a:prstGeom prst="rect">
            <a:avLst/>
          </a:prstGeom>
          <a:noFill/>
        </p:spPr>
        <p:txBody>
          <a:bodyPr wrap="square" rtlCol="0">
            <a:spAutoFit/>
          </a:bodyPr>
          <a:lstStyle/>
          <a:p>
            <a:r>
              <a:rPr lang="nl-NL" b="1" dirty="0" smtClean="0"/>
              <a:t>1</a:t>
            </a:r>
            <a:r>
              <a:rPr lang="nl-NL" b="1" baseline="30000" dirty="0" smtClean="0"/>
              <a:t>e</a:t>
            </a:r>
            <a:r>
              <a:rPr lang="nl-NL" dirty="0" smtClean="0"/>
              <a:t>  </a:t>
            </a:r>
            <a:r>
              <a:rPr lang="nl-NL" b="1" dirty="0" smtClean="0"/>
              <a:t>dood</a:t>
            </a:r>
            <a:r>
              <a:rPr lang="nl-NL" dirty="0" smtClean="0"/>
              <a:t> </a:t>
            </a:r>
            <a:endParaRPr lang="nl-NL" dirty="0"/>
          </a:p>
        </p:txBody>
      </p:sp>
      <p:sp>
        <p:nvSpPr>
          <p:cNvPr id="9" name="Rechthoek 8"/>
          <p:cNvSpPr/>
          <p:nvPr/>
        </p:nvSpPr>
        <p:spPr>
          <a:xfrm>
            <a:off x="2267744" y="2924944"/>
            <a:ext cx="2160240" cy="576064"/>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ekstvak 9"/>
          <p:cNvSpPr txBox="1"/>
          <p:nvPr/>
        </p:nvSpPr>
        <p:spPr>
          <a:xfrm>
            <a:off x="2411760" y="2996952"/>
            <a:ext cx="1872208" cy="369332"/>
          </a:xfrm>
          <a:prstGeom prst="rect">
            <a:avLst/>
          </a:prstGeom>
          <a:noFill/>
        </p:spPr>
        <p:txBody>
          <a:bodyPr wrap="square" rtlCol="0">
            <a:spAutoFit/>
          </a:bodyPr>
          <a:lstStyle/>
          <a:p>
            <a:pPr algn="ctr"/>
            <a:r>
              <a:rPr lang="nl-NL" b="1" dirty="0" smtClean="0"/>
              <a:t>Gehenna</a:t>
            </a:r>
            <a:endParaRPr lang="nl-NL" b="1" dirty="0"/>
          </a:p>
        </p:txBody>
      </p:sp>
      <p:sp>
        <p:nvSpPr>
          <p:cNvPr id="11" name="Rechthoek 10"/>
          <p:cNvSpPr/>
          <p:nvPr/>
        </p:nvSpPr>
        <p:spPr>
          <a:xfrm>
            <a:off x="4932040" y="2924944"/>
            <a:ext cx="3024336" cy="57606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5148064" y="2996952"/>
            <a:ext cx="2520280" cy="369332"/>
          </a:xfrm>
          <a:prstGeom prst="rect">
            <a:avLst/>
          </a:prstGeom>
          <a:noFill/>
        </p:spPr>
        <p:txBody>
          <a:bodyPr wrap="square" rtlCol="0">
            <a:spAutoFit/>
          </a:bodyPr>
          <a:lstStyle/>
          <a:p>
            <a:pPr algn="ctr"/>
            <a:r>
              <a:rPr lang="nl-NL" b="1" dirty="0" smtClean="0"/>
              <a:t>Zielenslaap</a:t>
            </a:r>
            <a:endParaRPr lang="nl-NL" b="1" dirty="0"/>
          </a:p>
        </p:txBody>
      </p:sp>
      <p:sp>
        <p:nvSpPr>
          <p:cNvPr id="15" name="Rechthoek 14"/>
          <p:cNvSpPr/>
          <p:nvPr/>
        </p:nvSpPr>
        <p:spPr>
          <a:xfrm>
            <a:off x="2339752" y="1484784"/>
            <a:ext cx="5400600"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Ongelovigen</a:t>
            </a:r>
            <a:endParaRPr lang="nl-NL" b="1" dirty="0">
              <a:solidFill>
                <a:schemeClr val="tx1"/>
              </a:solidFill>
            </a:endParaRPr>
          </a:p>
        </p:txBody>
      </p:sp>
      <p:sp>
        <p:nvSpPr>
          <p:cNvPr id="16" name="Tekstvak 15"/>
          <p:cNvSpPr txBox="1"/>
          <p:nvPr/>
        </p:nvSpPr>
        <p:spPr>
          <a:xfrm>
            <a:off x="1043608" y="1412776"/>
            <a:ext cx="1080120" cy="646331"/>
          </a:xfrm>
          <a:prstGeom prst="rect">
            <a:avLst/>
          </a:prstGeom>
          <a:noFill/>
        </p:spPr>
        <p:txBody>
          <a:bodyPr wrap="square" rtlCol="0">
            <a:spAutoFit/>
          </a:bodyPr>
          <a:lstStyle/>
          <a:p>
            <a:r>
              <a:rPr lang="nl-NL" b="1" dirty="0" smtClean="0"/>
              <a:t>Oude</a:t>
            </a:r>
          </a:p>
          <a:p>
            <a:r>
              <a:rPr lang="nl-NL" b="1" dirty="0" smtClean="0"/>
              <a:t>aarde</a:t>
            </a:r>
            <a:endParaRPr lang="nl-NL" b="1" dirty="0"/>
          </a:p>
        </p:txBody>
      </p:sp>
      <p:cxnSp>
        <p:nvCxnSpPr>
          <p:cNvPr id="18" name="Rechte verbindingslijn 17"/>
          <p:cNvCxnSpPr>
            <a:stCxn id="15" idx="2"/>
          </p:cNvCxnSpPr>
          <p:nvPr/>
        </p:nvCxnSpPr>
        <p:spPr>
          <a:xfrm flipH="1">
            <a:off x="5004048" y="1988840"/>
            <a:ext cx="36004" cy="4320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Rechte verbindingslijn 24"/>
          <p:cNvCxnSpPr/>
          <p:nvPr/>
        </p:nvCxnSpPr>
        <p:spPr>
          <a:xfrm>
            <a:off x="3419872" y="2420888"/>
            <a:ext cx="331236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Rechte verbindingslijn 26"/>
          <p:cNvCxnSpPr/>
          <p:nvPr/>
        </p:nvCxnSpPr>
        <p:spPr>
          <a:xfrm flipH="1">
            <a:off x="3347864" y="2420888"/>
            <a:ext cx="72008"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Rechte verbindingslijn 28"/>
          <p:cNvCxnSpPr/>
          <p:nvPr/>
        </p:nvCxnSpPr>
        <p:spPr>
          <a:xfrm>
            <a:off x="6732240" y="2420888"/>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Afgeronde rechthoek 30"/>
          <p:cNvSpPr/>
          <p:nvPr/>
        </p:nvSpPr>
        <p:spPr>
          <a:xfrm>
            <a:off x="971600" y="4437112"/>
            <a:ext cx="4824536"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Tekstvak 32"/>
          <p:cNvSpPr txBox="1"/>
          <p:nvPr/>
        </p:nvSpPr>
        <p:spPr>
          <a:xfrm>
            <a:off x="1043608" y="4509120"/>
            <a:ext cx="1296144" cy="369332"/>
          </a:xfrm>
          <a:prstGeom prst="rect">
            <a:avLst/>
          </a:prstGeom>
          <a:noFill/>
        </p:spPr>
        <p:txBody>
          <a:bodyPr wrap="square" rtlCol="0">
            <a:spAutoFit/>
          </a:bodyPr>
          <a:lstStyle/>
          <a:p>
            <a:r>
              <a:rPr lang="nl-NL" b="1" dirty="0" smtClean="0"/>
              <a:t>2</a:t>
            </a:r>
            <a:r>
              <a:rPr lang="nl-NL" b="1" baseline="30000" dirty="0" smtClean="0"/>
              <a:t>e</a:t>
            </a:r>
            <a:r>
              <a:rPr lang="nl-NL" dirty="0" smtClean="0"/>
              <a:t> </a:t>
            </a:r>
            <a:r>
              <a:rPr lang="nl-NL" b="1" dirty="0" smtClean="0"/>
              <a:t>dood</a:t>
            </a:r>
            <a:endParaRPr lang="nl-NL" b="1" dirty="0"/>
          </a:p>
        </p:txBody>
      </p:sp>
      <p:sp>
        <p:nvSpPr>
          <p:cNvPr id="34" name="Afgeronde rechthoek 33"/>
          <p:cNvSpPr/>
          <p:nvPr/>
        </p:nvSpPr>
        <p:spPr>
          <a:xfrm>
            <a:off x="5508104" y="4437112"/>
            <a:ext cx="2952328"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5" name="Rechthoek 34"/>
          <p:cNvSpPr/>
          <p:nvPr/>
        </p:nvSpPr>
        <p:spPr>
          <a:xfrm>
            <a:off x="2339752" y="4581128"/>
            <a:ext cx="2304256" cy="432048"/>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Vuurpoel</a:t>
            </a:r>
            <a:endParaRPr lang="nl-NL" b="1" dirty="0">
              <a:solidFill>
                <a:schemeClr val="tx1"/>
              </a:solidFill>
            </a:endParaRPr>
          </a:p>
        </p:txBody>
      </p:sp>
      <p:sp>
        <p:nvSpPr>
          <p:cNvPr id="36" name="Rechthoek 35"/>
          <p:cNvSpPr/>
          <p:nvPr/>
        </p:nvSpPr>
        <p:spPr>
          <a:xfrm>
            <a:off x="2411760" y="5733256"/>
            <a:ext cx="5760640"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smtClean="0">
                <a:solidFill>
                  <a:schemeClr val="tx1"/>
                </a:solidFill>
              </a:rPr>
              <a:t>Alle </a:t>
            </a:r>
            <a:r>
              <a:rPr lang="nl-NL" sz="2000" b="1" dirty="0" smtClean="0">
                <a:solidFill>
                  <a:schemeClr val="tx1"/>
                </a:solidFill>
              </a:rPr>
              <a:t>ongelovigen</a:t>
            </a:r>
            <a:r>
              <a:rPr lang="nl-NL" b="1" dirty="0" smtClean="0">
                <a:solidFill>
                  <a:schemeClr val="tx1"/>
                </a:solidFill>
              </a:rPr>
              <a:t> die tot geloof zijn gekomen</a:t>
            </a:r>
            <a:endParaRPr lang="nl-NL" b="1" dirty="0">
              <a:solidFill>
                <a:schemeClr val="tx1"/>
              </a:solidFill>
            </a:endParaRPr>
          </a:p>
        </p:txBody>
      </p:sp>
      <p:cxnSp>
        <p:nvCxnSpPr>
          <p:cNvPr id="38" name="Rechte verbindingslijn 37"/>
          <p:cNvCxnSpPr>
            <a:stCxn id="9" idx="2"/>
          </p:cNvCxnSpPr>
          <p:nvPr/>
        </p:nvCxnSpPr>
        <p:spPr>
          <a:xfrm>
            <a:off x="3347864" y="3501008"/>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kstvak 38"/>
          <p:cNvSpPr txBox="1"/>
          <p:nvPr/>
        </p:nvSpPr>
        <p:spPr>
          <a:xfrm>
            <a:off x="1115616" y="5662989"/>
            <a:ext cx="1080120" cy="646331"/>
          </a:xfrm>
          <a:prstGeom prst="rect">
            <a:avLst/>
          </a:prstGeom>
          <a:noFill/>
        </p:spPr>
        <p:txBody>
          <a:bodyPr wrap="square" rtlCol="0">
            <a:spAutoFit/>
          </a:bodyPr>
          <a:lstStyle/>
          <a:p>
            <a:r>
              <a:rPr lang="nl-NL" b="1" dirty="0" smtClean="0"/>
              <a:t>Nieuwe</a:t>
            </a:r>
          </a:p>
          <a:p>
            <a:r>
              <a:rPr lang="nl-NL" b="1" dirty="0" smtClean="0"/>
              <a:t>aarde</a:t>
            </a:r>
            <a:endParaRPr lang="nl-NL" b="1" dirty="0"/>
          </a:p>
        </p:txBody>
      </p:sp>
      <p:sp>
        <p:nvSpPr>
          <p:cNvPr id="40" name="Rechthoek 39"/>
          <p:cNvSpPr/>
          <p:nvPr/>
        </p:nvSpPr>
        <p:spPr>
          <a:xfrm>
            <a:off x="5940152" y="4581128"/>
            <a:ext cx="2232248"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41" name="Tekstvak 40"/>
          <p:cNvSpPr txBox="1"/>
          <p:nvPr/>
        </p:nvSpPr>
        <p:spPr>
          <a:xfrm>
            <a:off x="6228184" y="4725144"/>
            <a:ext cx="1584176" cy="646331"/>
          </a:xfrm>
          <a:prstGeom prst="rect">
            <a:avLst/>
          </a:prstGeom>
          <a:noFill/>
        </p:spPr>
        <p:txBody>
          <a:bodyPr wrap="square" rtlCol="0">
            <a:spAutoFit/>
          </a:bodyPr>
          <a:lstStyle/>
          <a:p>
            <a:r>
              <a:rPr lang="nl-NL" b="1" dirty="0" smtClean="0"/>
              <a:t>Kamp van de heiligen</a:t>
            </a:r>
            <a:endParaRPr lang="nl-NL" b="1" dirty="0"/>
          </a:p>
        </p:txBody>
      </p:sp>
      <p:cxnSp>
        <p:nvCxnSpPr>
          <p:cNvPr id="44" name="Rechte verbindingslijn 43"/>
          <p:cNvCxnSpPr/>
          <p:nvPr/>
        </p:nvCxnSpPr>
        <p:spPr>
          <a:xfrm>
            <a:off x="3131840" y="4005064"/>
            <a:ext cx="403244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Rechte verbindingslijn 45"/>
          <p:cNvCxnSpPr/>
          <p:nvPr/>
        </p:nvCxnSpPr>
        <p:spPr>
          <a:xfrm flipH="1">
            <a:off x="3059832" y="4005064"/>
            <a:ext cx="72008" cy="5760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Rechte verbindingslijn 47"/>
          <p:cNvCxnSpPr/>
          <p:nvPr/>
        </p:nvCxnSpPr>
        <p:spPr>
          <a:xfrm>
            <a:off x="3059832" y="5013176"/>
            <a:ext cx="72008" cy="7200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Rechte verbindingslijn 49"/>
          <p:cNvCxnSpPr/>
          <p:nvPr/>
        </p:nvCxnSpPr>
        <p:spPr>
          <a:xfrm>
            <a:off x="6804248" y="3501008"/>
            <a:ext cx="0"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Rechte verbindingslijn 53"/>
          <p:cNvCxnSpPr/>
          <p:nvPr/>
        </p:nvCxnSpPr>
        <p:spPr>
          <a:xfrm>
            <a:off x="7164288" y="4005064"/>
            <a:ext cx="0" cy="57606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Rechte verbindingslijn 57"/>
          <p:cNvCxnSpPr/>
          <p:nvPr/>
        </p:nvCxnSpPr>
        <p:spPr>
          <a:xfrm>
            <a:off x="7164288" y="5517232"/>
            <a:ext cx="0" cy="21602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323528" y="476672"/>
            <a:ext cx="8496944" cy="5847755"/>
          </a:xfrm>
          <a:prstGeom prst="rect">
            <a:avLst/>
          </a:prstGeom>
          <a:noFill/>
        </p:spPr>
        <p:txBody>
          <a:bodyPr wrap="square" rtlCol="0">
            <a:spAutoFit/>
          </a:bodyPr>
          <a:lstStyle/>
          <a:p>
            <a:endParaRPr lang="nl-NL" dirty="0" smtClean="0"/>
          </a:p>
          <a:p>
            <a:endParaRPr lang="nl-NL" dirty="0" smtClean="0"/>
          </a:p>
          <a:p>
            <a:r>
              <a:rPr lang="nl-NL" sz="2000" dirty="0" smtClean="0"/>
              <a:t>De Gehenna is een onderdeel van Gods plan om ongelovigen tot inkeer te brengen.</a:t>
            </a:r>
          </a:p>
          <a:p>
            <a:r>
              <a:rPr lang="nl-NL" sz="2000" dirty="0" smtClean="0"/>
              <a:t>God straft nooit zinloos.</a:t>
            </a:r>
          </a:p>
          <a:p>
            <a:r>
              <a:rPr lang="nl-NL" sz="2000" dirty="0" smtClean="0"/>
              <a:t>Gods toorn keert zich tegen de zelfvernietiging van mensen.</a:t>
            </a:r>
          </a:p>
          <a:p>
            <a:r>
              <a:rPr lang="nl-NL" sz="2000" dirty="0" smtClean="0"/>
              <a:t>Gods toorn beoogt het heil van alle mensen.</a:t>
            </a:r>
          </a:p>
          <a:p>
            <a:endParaRPr lang="nl-NL" sz="2000" dirty="0" smtClean="0"/>
          </a:p>
          <a:p>
            <a:r>
              <a:rPr lang="nl-NL" sz="2000" dirty="0" smtClean="0"/>
              <a:t>God schakelt Satan in om mensen te straffen, om hen zo te laten weten van welk onheil Hij hen zal redden.</a:t>
            </a:r>
          </a:p>
          <a:p>
            <a:r>
              <a:rPr lang="nl-NL" sz="2000" dirty="0" smtClean="0"/>
              <a:t>Aan den lijve zullen ze Satans wreedheid voelen.</a:t>
            </a:r>
          </a:p>
          <a:p>
            <a:r>
              <a:rPr lang="nl-NL" sz="2000" dirty="0" smtClean="0"/>
              <a:t>In de Gehenna zullen ze kennismaken met de grote Gruwel, Satan.</a:t>
            </a:r>
          </a:p>
          <a:p>
            <a:r>
              <a:rPr lang="nl-NL" sz="2000" dirty="0" smtClean="0"/>
              <a:t>Satan </a:t>
            </a:r>
            <a:r>
              <a:rPr lang="nl-NL" sz="2000" dirty="0" smtClean="0"/>
              <a:t>zal</a:t>
            </a:r>
            <a:r>
              <a:rPr lang="nl-NL" sz="2000" dirty="0" smtClean="0"/>
              <a:t> </a:t>
            </a:r>
            <a:r>
              <a:rPr lang="nl-NL" sz="2000" dirty="0" smtClean="0"/>
              <a:t>daar gebonden zijn, omdat hij anders helemaal doorslaat.</a:t>
            </a:r>
          </a:p>
          <a:p>
            <a:r>
              <a:rPr lang="nl-NL" sz="2000" dirty="0" smtClean="0"/>
              <a:t>Maar ook een gebonden Satan is een en al gruwel.</a:t>
            </a:r>
          </a:p>
          <a:p>
            <a:endParaRPr lang="nl-NL" sz="2000" dirty="0" smtClean="0"/>
          </a:p>
          <a:p>
            <a:r>
              <a:rPr lang="nl-NL" sz="2000" dirty="0" smtClean="0"/>
              <a:t>Ieder zal een proportionele straf ondergaan, zowel in hevigheid als in tijd.</a:t>
            </a:r>
          </a:p>
          <a:p>
            <a:r>
              <a:rPr lang="nl-NL" sz="2000" dirty="0" smtClean="0"/>
              <a:t>Uiteindelijk zal blijken dat God, ook al geeft Hij dit straffen grotendeels uit handen, rechtvaardig is en ieder die straf geeft die hem toekomt.</a:t>
            </a:r>
            <a:endParaRPr lang="nl-NL" dirty="0" smtClean="0"/>
          </a:p>
          <a:p>
            <a:endParaRPr lang="nl-N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970865"/>
          </a:xfrm>
          <a:prstGeom prst="rect">
            <a:avLst/>
          </a:prstGeom>
          <a:noFill/>
        </p:spPr>
        <p:txBody>
          <a:bodyPr wrap="square" rtlCol="0">
            <a:spAutoFit/>
          </a:bodyPr>
          <a:lstStyle/>
          <a:p>
            <a:pPr algn="ctr"/>
            <a:r>
              <a:rPr lang="nl-NL" sz="2400" b="1" dirty="0" smtClean="0">
                <a:solidFill>
                  <a:schemeClr val="bg1">
                    <a:lumMod val="65000"/>
                  </a:schemeClr>
                </a:solidFill>
              </a:rPr>
              <a:t>De vuurpoel</a:t>
            </a:r>
          </a:p>
          <a:p>
            <a:endParaRPr lang="nl-NL" dirty="0" smtClean="0"/>
          </a:p>
          <a:p>
            <a:r>
              <a:rPr lang="nl-NL" sz="2000" dirty="0" smtClean="0"/>
              <a:t>Na de Gehenna wacht voor velen de vuurpoel.</a:t>
            </a:r>
          </a:p>
          <a:p>
            <a:r>
              <a:rPr lang="nl-NL" sz="2000" dirty="0" smtClean="0"/>
              <a:t>Dit omdat ze de tweede kans niet benutten.</a:t>
            </a:r>
          </a:p>
          <a:p>
            <a:r>
              <a:rPr lang="nl-NL" sz="2000" dirty="0" smtClean="0"/>
              <a:t>De vuurpoel is, denk ik, een in hoofdzaak geestelijk reinigingsbad waar iedereen geheel gereinigd zal uitkomen.</a:t>
            </a:r>
          </a:p>
          <a:p>
            <a:endParaRPr lang="nl-NL" sz="2000" dirty="0" smtClean="0"/>
          </a:p>
          <a:p>
            <a:r>
              <a:rPr lang="nl-NL" sz="2000" dirty="0" smtClean="0"/>
              <a:t>Tegenwoordig staat de geesteswetenschap hoog aangeschreven.</a:t>
            </a:r>
          </a:p>
          <a:p>
            <a:r>
              <a:rPr lang="nl-NL" sz="2000" dirty="0" smtClean="0"/>
              <a:t>Er is al veel deskundigheid voorhanden om allerlei ontspoorden een nieuw levensvooruitzicht te geven.</a:t>
            </a:r>
          </a:p>
          <a:p>
            <a:r>
              <a:rPr lang="nl-NL" sz="2000" dirty="0" smtClean="0"/>
              <a:t>De deskundigheid waar God over beschikt, is vele malen groter dan wat wij nu voor handen hebben.</a:t>
            </a:r>
          </a:p>
          <a:p>
            <a:r>
              <a:rPr lang="nl-NL" sz="2000" dirty="0" smtClean="0"/>
              <a:t>God zal die deskundigheid inzetten.</a:t>
            </a:r>
          </a:p>
          <a:p>
            <a:r>
              <a:rPr lang="nl-NL" sz="2000" dirty="0" smtClean="0"/>
              <a:t>Wellicht via zijn engelen, maar misschien ook wel via de heiligen die vanuit het nieuwe Jeruzalem uitgezonden zullen worden.</a:t>
            </a:r>
          </a:p>
          <a:p>
            <a:r>
              <a:rPr lang="nl-NL" sz="2000" dirty="0" smtClean="0"/>
              <a:t>Maar hoe dan ook, Gods plan zal niet falen.</a:t>
            </a:r>
          </a:p>
          <a:p>
            <a:r>
              <a:rPr lang="nl-NL" sz="2000" dirty="0" smtClean="0"/>
              <a:t>Iedereen zal de vuurpoel gereinigd verlaten.</a:t>
            </a:r>
          </a:p>
          <a:p>
            <a:endParaRPr lang="nl-NL" sz="2000" dirty="0" smtClean="0"/>
          </a:p>
          <a:p>
            <a:r>
              <a:rPr lang="nl-NL" sz="2000" dirty="0" smtClean="0">
                <a:solidFill>
                  <a:srgbClr val="C00000"/>
                </a:solidFill>
              </a:rPr>
              <a:t>Pas dan zal alle knie zich buigen en alle tong God loven.</a:t>
            </a:r>
            <a:endParaRPr lang="nl-NL" dirty="0" smtClean="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640960" cy="5847755"/>
          </a:xfrm>
          <a:prstGeom prst="rect">
            <a:avLst/>
          </a:prstGeom>
          <a:noFill/>
        </p:spPr>
        <p:txBody>
          <a:bodyPr wrap="square" rtlCol="0">
            <a:spAutoFit/>
          </a:bodyPr>
          <a:lstStyle/>
          <a:p>
            <a:endParaRPr lang="nl-NL" dirty="0" smtClean="0"/>
          </a:p>
          <a:p>
            <a:endParaRPr lang="nl-NL" dirty="0" smtClean="0"/>
          </a:p>
          <a:p>
            <a:endParaRPr lang="nl-NL" dirty="0" smtClean="0"/>
          </a:p>
          <a:p>
            <a:r>
              <a:rPr lang="nl-NL" sz="2000" dirty="0" smtClean="0"/>
              <a:t>Een nieuw lichaam, gevuld met een ‘oude’ geest.</a:t>
            </a:r>
          </a:p>
          <a:p>
            <a:r>
              <a:rPr lang="nl-NL" sz="2000" dirty="0" smtClean="0"/>
              <a:t>Kan dat goed gaan?</a:t>
            </a:r>
          </a:p>
          <a:p>
            <a:r>
              <a:rPr lang="nl-NL" sz="2000" dirty="0" smtClean="0"/>
              <a:t>Al eerder heb ik laten zien dat er op dat moment opnieuw gekozen zal moeten worden.</a:t>
            </a:r>
          </a:p>
          <a:p>
            <a:r>
              <a:rPr lang="nl-NL" sz="2000" dirty="0" smtClean="0"/>
              <a:t>Allen die nog niet vóór God hebben gekozen, krijgen een tweede kans.</a:t>
            </a:r>
          </a:p>
          <a:p>
            <a:r>
              <a:rPr lang="nl-NL" sz="2000" dirty="0" smtClean="0"/>
              <a:t>Onder een zeer moeilijke omstandigheid, want op dat moment laat God Satan los.</a:t>
            </a:r>
          </a:p>
          <a:p>
            <a:r>
              <a:rPr lang="nl-NL" sz="2000" dirty="0" smtClean="0"/>
              <a:t>God geeft weliswaar een tweede kans, maar Hij maakt het lastig.</a:t>
            </a:r>
          </a:p>
          <a:p>
            <a:r>
              <a:rPr lang="nl-NL" sz="2000" dirty="0" smtClean="0"/>
              <a:t>Het moet een keus worden die welgemeend is en van harte gaat.</a:t>
            </a:r>
          </a:p>
          <a:p>
            <a:endParaRPr lang="nl-NL" sz="2000" dirty="0" smtClean="0"/>
          </a:p>
          <a:p>
            <a:r>
              <a:rPr lang="nl-NL" sz="2000" dirty="0" smtClean="0"/>
              <a:t>Het resultaat van deze tweede kans is dat slechts enkelen zich voegen in het kamp van de heiligen, en dat verreweg de meesten zich massaal aaneensluiten om gezamenlijk op te trekken tegen het kamp van de heiligen en de geliefde stad. (Openbaring 20:9)</a:t>
            </a:r>
          </a:p>
          <a:p>
            <a:r>
              <a:rPr lang="nl-NL" sz="2000" dirty="0" smtClean="0"/>
              <a:t>Velen kiezen opnieuw fout.</a:t>
            </a:r>
          </a:p>
          <a:p>
            <a:r>
              <a:rPr lang="nl-NL" sz="2000" dirty="0" smtClean="0"/>
              <a:t>Hun oude identiteit, hun oude geest speelt hun nog parten.</a:t>
            </a:r>
          </a:p>
          <a:p>
            <a:r>
              <a:rPr lang="nl-NL" sz="2000" dirty="0" smtClean="0"/>
              <a:t>Kan dit zo blijven?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496944" cy="6278642"/>
          </a:xfrm>
          <a:prstGeom prst="rect">
            <a:avLst/>
          </a:prstGeom>
          <a:noFill/>
        </p:spPr>
        <p:txBody>
          <a:bodyPr wrap="square" rtlCol="0">
            <a:spAutoFit/>
          </a:bodyPr>
          <a:lstStyle/>
          <a:p>
            <a:pPr algn="ctr"/>
            <a:r>
              <a:rPr lang="nl-NL" sz="2400" b="1" dirty="0" smtClean="0">
                <a:solidFill>
                  <a:schemeClr val="bg1">
                    <a:lumMod val="65000"/>
                  </a:schemeClr>
                </a:solidFill>
              </a:rPr>
              <a:t>Late-alverzoening</a:t>
            </a:r>
          </a:p>
          <a:p>
            <a:endParaRPr lang="nl-NL" dirty="0" smtClean="0"/>
          </a:p>
          <a:p>
            <a:r>
              <a:rPr lang="nl-NL" sz="2000" dirty="0" smtClean="0"/>
              <a:t>Na de vuurpoel volgt uiteindelijk de alverzoening. Een late-alverzoening.</a:t>
            </a:r>
          </a:p>
          <a:p>
            <a:r>
              <a:rPr lang="nl-NL" sz="2000" dirty="0" smtClean="0"/>
              <a:t>Over alverzoening werd al in de vroege Kerk gesproken, onder andere door </a:t>
            </a:r>
            <a:r>
              <a:rPr lang="nl-NL" sz="2000" dirty="0" err="1" smtClean="0"/>
              <a:t>Origenes</a:t>
            </a:r>
            <a:r>
              <a:rPr lang="nl-NL" sz="2000" dirty="0" smtClean="0"/>
              <a:t>. Telkens heeft de hoofdstroom in de kerk dat idee afgewezen.</a:t>
            </a:r>
          </a:p>
          <a:p>
            <a:r>
              <a:rPr lang="nl-NL" sz="2000" dirty="0" smtClean="0"/>
              <a:t>Vanuit tal van redenen is de alverzoening altijd gezien als een ketterij.</a:t>
            </a:r>
          </a:p>
          <a:p>
            <a:endParaRPr lang="nl-NL" sz="2000" dirty="0" smtClean="0"/>
          </a:p>
          <a:p>
            <a:r>
              <a:rPr lang="nl-NL" sz="2000" dirty="0" smtClean="0"/>
              <a:t>Ik wil niet dat met deze dwaalleer het nieuwe idee over de uiteindelijke alverzoening wordt geassocieerd. Vandaar de term: </a:t>
            </a:r>
            <a:r>
              <a:rPr lang="nl-NL" sz="2000" b="1" dirty="0" smtClean="0"/>
              <a:t>late-alverzoening</a:t>
            </a:r>
          </a:p>
          <a:p>
            <a:r>
              <a:rPr lang="nl-NL" sz="2000" dirty="0" smtClean="0">
                <a:solidFill>
                  <a:srgbClr val="C00000"/>
                </a:solidFill>
              </a:rPr>
              <a:t>De late-alverzoening onderscheidt zich op één wezenlijk punt van de gangbare leer van de alverzoening.</a:t>
            </a:r>
          </a:p>
          <a:p>
            <a:endParaRPr lang="nl-NL" sz="2000" dirty="0" smtClean="0">
              <a:solidFill>
                <a:srgbClr val="C00000"/>
              </a:solidFill>
            </a:endParaRPr>
          </a:p>
          <a:p>
            <a:r>
              <a:rPr lang="nl-NL" sz="2000" dirty="0" smtClean="0"/>
              <a:t>De gangbare leer van </a:t>
            </a:r>
            <a:r>
              <a:rPr lang="nl-NL" sz="2000" b="1" dirty="0" smtClean="0"/>
              <a:t>alverzoening</a:t>
            </a:r>
            <a:r>
              <a:rPr lang="nl-NL" sz="2000" dirty="0" smtClean="0"/>
              <a:t> gaat er vanuit dat na een (</a:t>
            </a:r>
            <a:r>
              <a:rPr lang="nl-NL" sz="2000" dirty="0" err="1" smtClean="0"/>
              <a:t>louterings</a:t>
            </a:r>
            <a:r>
              <a:rPr lang="nl-NL" sz="2000" dirty="0" smtClean="0"/>
              <a:t>)fase in het vagevuur of het uitboeten van een straf in de hel iedereen uiteindelijk gered zal worden. Alle mensen zullen tenslotte verzoend worden met God.</a:t>
            </a:r>
          </a:p>
          <a:p>
            <a:endParaRPr lang="nl-NL" sz="2000" dirty="0" smtClean="0"/>
          </a:p>
          <a:p>
            <a:r>
              <a:rPr lang="nl-NL" sz="2000" dirty="0" smtClean="0"/>
              <a:t>Bij de </a:t>
            </a:r>
            <a:r>
              <a:rPr lang="nl-NL" sz="2000" b="1" dirty="0" smtClean="0"/>
              <a:t>late-alverzoening</a:t>
            </a:r>
            <a:r>
              <a:rPr lang="nl-NL" sz="2000" dirty="0" smtClean="0"/>
              <a:t>, zoals ik het mij voorstel, komt hier een wezenlijke stap tussen: in de vuurpoel zullen allen eerst gereinigd moeten worden en Jezus als hun HEER moeten aannemen. </a:t>
            </a:r>
            <a:r>
              <a:rPr lang="nl-NL" sz="2000" dirty="0" smtClean="0">
                <a:solidFill>
                  <a:srgbClr val="C00000"/>
                </a:solidFill>
              </a:rPr>
              <a:t>Niemand kan ooit in de hemel komen </a:t>
            </a:r>
            <a:r>
              <a:rPr lang="nl-NL" sz="2000" b="1" dirty="0" smtClean="0">
                <a:solidFill>
                  <a:srgbClr val="C00000"/>
                </a:solidFill>
              </a:rPr>
              <a:t>zonder geloof en bekering</a:t>
            </a:r>
            <a:r>
              <a:rPr lang="nl-NL" sz="2000" dirty="0" smtClean="0">
                <a:solidFill>
                  <a:srgbClr val="C00000"/>
                </a:solidFill>
              </a:rPr>
              <a:t>. Die tussenstap is noodzakelijk.</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5878532"/>
          </a:xfrm>
          <a:prstGeom prst="rect">
            <a:avLst/>
          </a:prstGeom>
          <a:noFill/>
        </p:spPr>
        <p:txBody>
          <a:bodyPr wrap="square" rtlCol="0">
            <a:spAutoFit/>
          </a:bodyPr>
          <a:lstStyle/>
          <a:p>
            <a:endParaRPr lang="nl-NL" dirty="0" smtClean="0"/>
          </a:p>
          <a:p>
            <a:endParaRPr lang="nl-NL" dirty="0" smtClean="0"/>
          </a:p>
          <a:p>
            <a:r>
              <a:rPr lang="nl-NL" sz="2000" dirty="0" smtClean="0"/>
              <a:t>Bij doordenking van deze tussenstap hoop ik, dat voor- en tegenstanders van de alverzoening elkaar gaan vinden.</a:t>
            </a:r>
          </a:p>
          <a:p>
            <a:endParaRPr lang="nl-NL" sz="2000" dirty="0" smtClean="0"/>
          </a:p>
          <a:p>
            <a:r>
              <a:rPr lang="nl-NL" sz="2000" dirty="0" smtClean="0"/>
              <a:t>Ik denk dat het </a:t>
            </a:r>
            <a:r>
              <a:rPr lang="nl-NL" sz="2000" b="1" dirty="0" smtClean="0"/>
              <a:t>een groot misverstand </a:t>
            </a:r>
            <a:r>
              <a:rPr lang="nl-NL" sz="2000" dirty="0" smtClean="0"/>
              <a:t>is om te denken dat in de hel (Gehenna) mensen alsnog tot bekering kunnen komen.</a:t>
            </a:r>
          </a:p>
          <a:p>
            <a:r>
              <a:rPr lang="nl-NL" sz="2000" dirty="0" smtClean="0"/>
              <a:t>Dit geldt zeker voor de periode vóór de jongste dag.</a:t>
            </a:r>
          </a:p>
          <a:p>
            <a:r>
              <a:rPr lang="nl-NL" sz="2000" dirty="0" smtClean="0"/>
              <a:t>De boeken zijn dan nog gesloten.</a:t>
            </a:r>
          </a:p>
          <a:p>
            <a:r>
              <a:rPr lang="nl-NL" sz="2000" dirty="0" smtClean="0"/>
              <a:t>Niemand heeft dan nog de volle openbaring van de heilsgeschiedenis kunnen inzien.</a:t>
            </a:r>
          </a:p>
          <a:p>
            <a:r>
              <a:rPr lang="nl-NL" sz="2000" dirty="0" smtClean="0"/>
              <a:t>Niemand op aarde, maar ook niemand in de hel.</a:t>
            </a:r>
          </a:p>
          <a:p>
            <a:r>
              <a:rPr lang="nl-NL" sz="2000" dirty="0" smtClean="0"/>
              <a:t>In de hel blijft het donker, omdat niemand enig licht binnen kan brengen.</a:t>
            </a:r>
          </a:p>
          <a:p>
            <a:r>
              <a:rPr lang="nl-NL" sz="2000" dirty="0" smtClean="0"/>
              <a:t>Allen die binnenkomen hebben Christus niet echt gekend, en zullen dan ook niet van Hem kunnen getuigen.</a:t>
            </a:r>
          </a:p>
          <a:p>
            <a:r>
              <a:rPr lang="nl-NL" sz="2000" dirty="0" smtClean="0"/>
              <a:t>In de hel blijft het hoe dan ook, donker.</a:t>
            </a:r>
          </a:p>
          <a:p>
            <a:r>
              <a:rPr lang="nl-NL" sz="2000" dirty="0" smtClean="0"/>
              <a:t>Ik denk dan ook niet dat door het ondergaan van een pijnlijk proces  mensen inzicht zullen krijgen in hun eigen zondigheid en zich tot God zullen bekeren.</a:t>
            </a:r>
          </a:p>
          <a:p>
            <a:r>
              <a:rPr lang="nl-NL" sz="2000" dirty="0" smtClean="0">
                <a:solidFill>
                  <a:srgbClr val="C00000"/>
                </a:solidFill>
              </a:rPr>
              <a:t>De hel is de uiterste duisternis, en geen enkel mens zal daar het licht zien.</a:t>
            </a:r>
            <a:endParaRPr lang="nl-NL" dirty="0" smtClean="0">
              <a:solidFill>
                <a:srgbClr val="C0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909310"/>
          </a:xfrm>
          <a:prstGeom prst="rect">
            <a:avLst/>
          </a:prstGeom>
          <a:noFill/>
        </p:spPr>
        <p:txBody>
          <a:bodyPr wrap="square" rtlCol="0">
            <a:spAutoFit/>
          </a:bodyPr>
          <a:lstStyle/>
          <a:p>
            <a:endParaRPr lang="nl-NL" dirty="0" smtClean="0"/>
          </a:p>
          <a:p>
            <a:endParaRPr lang="nl-NL" dirty="0" smtClean="0"/>
          </a:p>
          <a:p>
            <a:r>
              <a:rPr lang="nl-NL" dirty="0" smtClean="0"/>
              <a:t>Na de jongste dag wordt alles anders.</a:t>
            </a:r>
          </a:p>
          <a:p>
            <a:r>
              <a:rPr lang="nl-NL" dirty="0" smtClean="0"/>
              <a:t>Alle doden zullen opstaan en voor hen zullen de boeken opengaan.</a:t>
            </a:r>
          </a:p>
          <a:p>
            <a:r>
              <a:rPr lang="nl-NL" dirty="0" smtClean="0"/>
              <a:t>Alle ongelovigen zullen de hel verlaten en zij zullen echt opstaan.</a:t>
            </a:r>
          </a:p>
          <a:p>
            <a:r>
              <a:rPr lang="nl-NL" dirty="0" smtClean="0"/>
              <a:t>Zij zullen echt inzicht krijgen in hun eigen leven en aan hen zal de hele heilsgeschiedenis tot in alle finesses worden geopenbaard.</a:t>
            </a:r>
          </a:p>
          <a:p>
            <a:endParaRPr lang="nl-NL" dirty="0" smtClean="0"/>
          </a:p>
          <a:p>
            <a:r>
              <a:rPr lang="nl-NL" dirty="0" smtClean="0"/>
              <a:t>Allereerst geeft Hij elke ongelovige een nieuw onvergankelijk lichaam, met alle vermogens waarover de eerste Adam kon beschikken.</a:t>
            </a:r>
          </a:p>
          <a:p>
            <a:r>
              <a:rPr lang="nl-NL" dirty="0" smtClean="0"/>
              <a:t>Alle ongelovigen ontvangen een prachtig lichaam met een gezond verstand.</a:t>
            </a:r>
          </a:p>
          <a:p>
            <a:r>
              <a:rPr lang="nl-NL" dirty="0" smtClean="0"/>
              <a:t>Een gezond verstand om verantwoord te kunnen kiezen.</a:t>
            </a:r>
          </a:p>
          <a:p>
            <a:r>
              <a:rPr lang="nl-NL" dirty="0" smtClean="0"/>
              <a:t>Alleen iedere ongelovige krijgt wel zijn oude identiteit terug.</a:t>
            </a:r>
          </a:p>
          <a:p>
            <a:r>
              <a:rPr lang="nl-NL" dirty="0" smtClean="0"/>
              <a:t>De ervaring uit het verleden blijft meetellen.</a:t>
            </a:r>
          </a:p>
          <a:p>
            <a:r>
              <a:rPr lang="nl-NL" dirty="0" smtClean="0"/>
              <a:t>Op dat moment mag hij kiezen.</a:t>
            </a:r>
          </a:p>
          <a:p>
            <a:r>
              <a:rPr lang="nl-NL" dirty="0" smtClean="0"/>
              <a:t>Een herkansing.</a:t>
            </a:r>
          </a:p>
          <a:p>
            <a:endParaRPr lang="nl-NL" dirty="0" smtClean="0"/>
          </a:p>
          <a:p>
            <a:r>
              <a:rPr lang="nl-NL" dirty="0" smtClean="0"/>
              <a:t>We kennen inmiddels het vervolg (een profetie). Velen komen in opstand en worden daarop afgevoerd naar de vuurpoel. Niet naar de hel, maar naar de vuurpoel.</a:t>
            </a:r>
          </a:p>
          <a:p>
            <a:r>
              <a:rPr lang="nl-NL" dirty="0" smtClean="0">
                <a:solidFill>
                  <a:srgbClr val="C00000"/>
                </a:solidFill>
              </a:rPr>
              <a:t>Niet in handen van Satan, maar in handen van engelen.</a:t>
            </a:r>
          </a:p>
          <a:p>
            <a:endParaRPr lang="nl-N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6124754"/>
          </a:xfrm>
          <a:prstGeom prst="rect">
            <a:avLst/>
          </a:prstGeom>
          <a:noFill/>
        </p:spPr>
        <p:txBody>
          <a:bodyPr wrap="square" rtlCol="0">
            <a:spAutoFit/>
          </a:bodyPr>
          <a:lstStyle/>
          <a:p>
            <a:endParaRPr lang="nl-NL" dirty="0" smtClean="0"/>
          </a:p>
          <a:p>
            <a:endParaRPr lang="nl-NL" dirty="0" smtClean="0"/>
          </a:p>
          <a:p>
            <a:r>
              <a:rPr lang="nl-NL" sz="2000" dirty="0" smtClean="0"/>
              <a:t>Zo is sprake van een wezenlijk verschil tussen alverzoening en de late-alverzoening.</a:t>
            </a:r>
          </a:p>
          <a:p>
            <a:r>
              <a:rPr lang="nl-NL" sz="2000" dirty="0" smtClean="0"/>
              <a:t>Ik denk dat de volgende argumenten die gebaseerd zijn op Bijbelteksten en die </a:t>
            </a:r>
            <a:r>
              <a:rPr lang="nl-NL" sz="2000" b="1" dirty="0" smtClean="0"/>
              <a:t>tegen</a:t>
            </a:r>
            <a:r>
              <a:rPr lang="nl-NL" sz="2000" dirty="0" smtClean="0"/>
              <a:t> de alverzoening zijn ingebracht, niet opgaan voor de late-alverzoening.</a:t>
            </a:r>
          </a:p>
          <a:p>
            <a:endParaRPr lang="nl-NL" sz="2000" dirty="0" smtClean="0"/>
          </a:p>
          <a:p>
            <a:r>
              <a:rPr lang="nl-NL" sz="2000" dirty="0" smtClean="0"/>
              <a:t>Laten we de belangrijkste argumenten bekijken.</a:t>
            </a:r>
          </a:p>
          <a:p>
            <a:pPr marL="342900" indent="-342900">
              <a:buFont typeface="+mj-lt"/>
              <a:buAutoNum type="arabicPeriod"/>
            </a:pPr>
            <a:r>
              <a:rPr lang="nl-NL" sz="2000" dirty="0" smtClean="0"/>
              <a:t>Alleen ieder die in Jezus Christus gelooft, ontvangt het eeuwige leven.</a:t>
            </a:r>
          </a:p>
          <a:p>
            <a:pPr marL="342900" indent="-342900">
              <a:buFont typeface="+mj-lt"/>
              <a:buAutoNum type="arabicPeriod"/>
            </a:pPr>
            <a:r>
              <a:rPr lang="nl-NL" sz="2000" dirty="0" smtClean="0"/>
              <a:t>Alleen ieder die zich met Jezus Christus laat verzoenen, komt in de hemel.</a:t>
            </a:r>
          </a:p>
          <a:p>
            <a:pPr marL="342900" indent="-342900">
              <a:buFont typeface="+mj-lt"/>
              <a:buAutoNum type="arabicPeriod"/>
            </a:pPr>
            <a:r>
              <a:rPr lang="nl-NL" sz="2000" dirty="0" smtClean="0"/>
              <a:t>Velen zijn geroepen, slechts weinigen uitverkoren.</a:t>
            </a:r>
          </a:p>
          <a:p>
            <a:pPr marL="342900" indent="-342900">
              <a:buFont typeface="+mj-lt"/>
              <a:buAutoNum type="arabicPeriod"/>
            </a:pPr>
            <a:r>
              <a:rPr lang="nl-NL" sz="2000" dirty="0" smtClean="0"/>
              <a:t>God heeft mensen bestemd voor de ondergang.</a:t>
            </a:r>
          </a:p>
          <a:p>
            <a:pPr marL="342900" indent="-342900">
              <a:buFont typeface="+mj-lt"/>
              <a:buAutoNum type="arabicPeriod"/>
            </a:pPr>
            <a:r>
              <a:rPr lang="nl-NL" sz="2000" dirty="0" smtClean="0"/>
              <a:t>Ze zullen voor </a:t>
            </a:r>
            <a:r>
              <a:rPr lang="nl-NL" sz="2000" b="1" dirty="0" smtClean="0"/>
              <a:t>eeuwig</a:t>
            </a:r>
            <a:r>
              <a:rPr lang="nl-NL" sz="2000" dirty="0" smtClean="0"/>
              <a:t> worden verstoten.</a:t>
            </a:r>
          </a:p>
          <a:p>
            <a:pPr marL="342900" indent="-342900">
              <a:buFont typeface="+mj-lt"/>
              <a:buAutoNum type="arabicPeriod"/>
            </a:pPr>
            <a:r>
              <a:rPr lang="nl-NL" sz="2000" dirty="0" smtClean="0"/>
              <a:t>Interpretatie Matteüs 18:8-11, over het eeuwigbrandend vuur.</a:t>
            </a:r>
          </a:p>
          <a:p>
            <a:pPr marL="342900" indent="-342900">
              <a:buFont typeface="+mj-lt"/>
              <a:buAutoNum type="arabicPeriod"/>
            </a:pPr>
            <a:r>
              <a:rPr lang="nl-NL" sz="2000" dirty="0" smtClean="0"/>
              <a:t>Interpretatie Marcus 9:43-49, over het vuur dat niet dooft.</a:t>
            </a:r>
          </a:p>
          <a:p>
            <a:pPr marL="342900" indent="-342900">
              <a:buFont typeface="+mj-lt"/>
              <a:buAutoNum type="arabicPeriod"/>
            </a:pPr>
            <a:r>
              <a:rPr lang="nl-NL" sz="2000" dirty="0" smtClean="0"/>
              <a:t>Jezus bidt slechts voor hen die door de Vader aan Hem gegeven zijn.</a:t>
            </a:r>
          </a:p>
          <a:p>
            <a:pPr marL="342900" indent="-342900">
              <a:buFont typeface="+mj-lt"/>
              <a:buAutoNum type="arabicPeriod"/>
            </a:pPr>
            <a:r>
              <a:rPr lang="nl-NL" sz="2000" dirty="0" smtClean="0"/>
              <a:t>Een kleine hel maakt van Jezus een kleine Redder.</a:t>
            </a:r>
          </a:p>
          <a:p>
            <a:pPr marL="342900" indent="-342900">
              <a:buFont typeface="+mj-lt"/>
              <a:buAutoNum type="arabicPeriod"/>
            </a:pPr>
            <a:r>
              <a:rPr lang="nl-NL" sz="2000" dirty="0" smtClean="0"/>
              <a:t>Als alles goed komt, waar spannen we ons dan nog voor in?</a:t>
            </a:r>
          </a:p>
          <a:p>
            <a:endParaRPr lang="nl-NL" dirty="0" smtClean="0"/>
          </a:p>
          <a:p>
            <a:endParaRPr lang="nl-N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262979"/>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a:pPr>
            <a:r>
              <a:rPr lang="nl-NL" sz="2000" b="1" dirty="0" smtClean="0"/>
              <a:t>Alleen ieder die in Jezus Christus gelooft, ontvangt het eeuwige leven.</a:t>
            </a:r>
          </a:p>
          <a:p>
            <a:pPr marL="342900" indent="-342900">
              <a:buFont typeface="+mj-lt"/>
              <a:buAutoNum type="arabicPeriod"/>
            </a:pPr>
            <a:endParaRPr lang="nl-NL" sz="2000" dirty="0" smtClean="0"/>
          </a:p>
          <a:p>
            <a:r>
              <a:rPr lang="nl-NL" sz="2000" dirty="0" smtClean="0"/>
              <a:t>In de volgende tekst is dit te lezen:</a:t>
            </a:r>
          </a:p>
          <a:p>
            <a:endParaRPr lang="nl-NL" sz="2000" dirty="0" smtClean="0"/>
          </a:p>
          <a:p>
            <a:r>
              <a:rPr lang="nl-NL" sz="2000" dirty="0" smtClean="0">
                <a:solidFill>
                  <a:srgbClr val="00B0F0"/>
                </a:solidFill>
              </a:rPr>
              <a:t>Want God  had de wereld zo lief dat Hij Zijn enige Zoon geeft gegeven, opdat iedereen die in Hem gelooft niet verloren gaat, maar eeuwig leven heeft.</a:t>
            </a:r>
          </a:p>
          <a:p>
            <a:r>
              <a:rPr lang="nl-NL" sz="2000" dirty="0" smtClean="0">
                <a:solidFill>
                  <a:srgbClr val="00B0F0"/>
                </a:solidFill>
              </a:rPr>
              <a:t>(Johannes 3:16)</a:t>
            </a:r>
          </a:p>
          <a:p>
            <a:endParaRPr lang="nl-NL" sz="2000" dirty="0" smtClean="0"/>
          </a:p>
          <a:p>
            <a:r>
              <a:rPr lang="nl-NL" sz="2000" dirty="0" smtClean="0"/>
              <a:t>Hier staat duidelijk dat het evangelie naar alle mensen uitgaat, maar alleen effect heeft voor wie oprecht gelooft!</a:t>
            </a:r>
          </a:p>
          <a:p>
            <a:endParaRPr lang="nl-NL" sz="2000" dirty="0" smtClean="0"/>
          </a:p>
          <a:p>
            <a:r>
              <a:rPr lang="nl-NL" sz="2000" dirty="0" smtClean="0"/>
              <a:t>Het offer van Christus is toereikend, oneindig van waarde, afdoende, om de wereld te redden van Gods toorn! Maar alleen door een levend geloof krijg je deel aan de verzoening.</a:t>
            </a:r>
          </a:p>
          <a:p>
            <a:endParaRPr lang="nl-NL"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878532"/>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a:pPr>
            <a:r>
              <a:rPr lang="nl-NL" sz="2000" b="1" dirty="0" smtClean="0"/>
              <a:t>Alleen ieder die in Jezus Christus gelooft, ontvangt het eeuwige leven.</a:t>
            </a:r>
            <a:br>
              <a:rPr lang="nl-NL" sz="2000" b="1" dirty="0" smtClean="0"/>
            </a:br>
            <a:r>
              <a:rPr lang="nl-NL" sz="2000" b="1" dirty="0" smtClean="0"/>
              <a:t>(vervolg)</a:t>
            </a:r>
          </a:p>
          <a:p>
            <a:endParaRPr lang="nl-NL" sz="2000" dirty="0" smtClean="0"/>
          </a:p>
          <a:p>
            <a:r>
              <a:rPr lang="nl-NL" sz="2000" dirty="0" smtClean="0"/>
              <a:t>Bij de late-alverzoening poneer ik dat ongelovigen na hun sterven nog een tweede kans krijgen. </a:t>
            </a:r>
          </a:p>
          <a:p>
            <a:r>
              <a:rPr lang="nl-NL" sz="2000" dirty="0" smtClean="0"/>
              <a:t>Ze zullen opstaan en voor Gods rechterstoel verschijnen. </a:t>
            </a:r>
          </a:p>
          <a:p>
            <a:r>
              <a:rPr lang="nl-NL" sz="2000" dirty="0" smtClean="0"/>
              <a:t>Ze zullen worden afgevoerd naar de vuurpoel en geestelijk gereinigd worden. </a:t>
            </a:r>
          </a:p>
          <a:p>
            <a:r>
              <a:rPr lang="nl-NL" sz="2000" dirty="0" smtClean="0"/>
              <a:t>Ze zullen met de hele heilsgeschiedenis geconfronteerd worden. </a:t>
            </a:r>
          </a:p>
          <a:p>
            <a:r>
              <a:rPr lang="nl-NL" sz="2000" dirty="0" smtClean="0"/>
              <a:t>Ze zullen daardoor veranderen. </a:t>
            </a:r>
          </a:p>
          <a:p>
            <a:r>
              <a:rPr lang="nl-NL" sz="2000" dirty="0" smtClean="0"/>
              <a:t>Ze zullen opnieuw mogen kiezen en dan van harte de goede keus doen. </a:t>
            </a:r>
          </a:p>
          <a:p>
            <a:r>
              <a:rPr lang="nl-NL" sz="2000" dirty="0" smtClean="0"/>
              <a:t>Niet onder dwang, maar overweldigd door de glasheldere openbaring van Gods liefde.</a:t>
            </a:r>
          </a:p>
          <a:p>
            <a:endParaRPr lang="nl-NL" sz="2000" dirty="0" smtClean="0"/>
          </a:p>
          <a:p>
            <a:r>
              <a:rPr lang="nl-NL" sz="2000" dirty="0" smtClean="0"/>
              <a:t>De late-alverzoening gaat niet buiten de mens om.</a:t>
            </a:r>
          </a:p>
          <a:p>
            <a:r>
              <a:rPr lang="nl-NL" sz="2000" dirty="0" smtClean="0"/>
              <a:t>De mens moet eerst veranderen, voordat hij toegang kan krijgen tot God.</a:t>
            </a:r>
          </a:p>
          <a:p>
            <a:r>
              <a:rPr lang="nl-NL" sz="2000" dirty="0" smtClean="0"/>
              <a:t>De mens moet eerst heilig zijn, voordat hij tot de heilige God kan naderen.</a:t>
            </a:r>
          </a:p>
          <a:p>
            <a:r>
              <a:rPr lang="nl-NL" sz="2000" dirty="0" smtClean="0"/>
              <a:t>Zonder een waar geloof waarbij je van harte God looft, is er geen toekomst.</a:t>
            </a:r>
            <a:endParaRPr lang="nl-NL"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940088"/>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2"/>
            </a:pPr>
            <a:r>
              <a:rPr lang="nl-NL" sz="2000" b="1" dirty="0" smtClean="0"/>
              <a:t>Alleen ieder die zich met Jezus Christus laat verzoenen, komt in de hemel.</a:t>
            </a:r>
          </a:p>
          <a:p>
            <a:endParaRPr lang="nl-NL" dirty="0" smtClean="0"/>
          </a:p>
          <a:p>
            <a:r>
              <a:rPr lang="nl-NL" dirty="0" smtClean="0"/>
              <a:t>We lezen:</a:t>
            </a:r>
          </a:p>
          <a:p>
            <a:endParaRPr lang="nl-NL" dirty="0" smtClean="0"/>
          </a:p>
          <a:p>
            <a:r>
              <a:rPr lang="nl-NL" dirty="0" smtClean="0">
                <a:solidFill>
                  <a:srgbClr val="00B0F0"/>
                </a:solidFill>
              </a:rPr>
              <a:t>Wij zijn gezanten van Christus, God doet door ons Zijn oproep. Namens Christus vragen wij: laat u met God verzoenen.</a:t>
            </a:r>
          </a:p>
          <a:p>
            <a:r>
              <a:rPr lang="nl-NL" dirty="0" smtClean="0">
                <a:solidFill>
                  <a:srgbClr val="00B0F0"/>
                </a:solidFill>
              </a:rPr>
              <a:t>God heeft Hem die de zonde niet kende voor ons één gemaakt met de zonde, zodat wij door Hem rechtvaardig voor God konden komen.</a:t>
            </a:r>
          </a:p>
          <a:p>
            <a:r>
              <a:rPr lang="nl-NL" dirty="0" smtClean="0">
                <a:solidFill>
                  <a:srgbClr val="00B0F0"/>
                </a:solidFill>
              </a:rPr>
              <a:t>(2 Korintiërs 5:20-21)</a:t>
            </a:r>
          </a:p>
          <a:p>
            <a:endParaRPr lang="nl-NL" dirty="0" smtClean="0"/>
          </a:p>
          <a:p>
            <a:r>
              <a:rPr lang="nl-NL" dirty="0" smtClean="0"/>
              <a:t>Het </a:t>
            </a:r>
            <a:r>
              <a:rPr lang="nl-NL" b="1" dirty="0" smtClean="0"/>
              <a:t>laat u met God verzoenen </a:t>
            </a:r>
            <a:r>
              <a:rPr lang="nl-NL" dirty="0" smtClean="0"/>
              <a:t>is </a:t>
            </a:r>
            <a:r>
              <a:rPr lang="nl-NL" dirty="0" err="1" smtClean="0"/>
              <a:t>méér</a:t>
            </a:r>
            <a:r>
              <a:rPr lang="nl-NL" dirty="0" smtClean="0"/>
              <a:t> dan het accepteren van de mededeling: je bent verzoend!</a:t>
            </a:r>
          </a:p>
          <a:p>
            <a:r>
              <a:rPr lang="nl-NL" dirty="0" smtClean="0"/>
              <a:t>Het is een echte vereniging met Hem: Jezus in ons, en wij In Hem!</a:t>
            </a:r>
          </a:p>
          <a:p>
            <a:endParaRPr lang="nl-NL" dirty="0" smtClean="0"/>
          </a:p>
          <a:p>
            <a:r>
              <a:rPr lang="nl-NL" dirty="0" smtClean="0"/>
              <a:t>Tijdens de late-alverzoening, denk ik, vind alsnog zo’n proces plaats.</a:t>
            </a:r>
          </a:p>
          <a:p>
            <a:r>
              <a:rPr lang="nl-NL" dirty="0" smtClean="0"/>
              <a:t>In de vuurpoel vindt niet alleen een geestelijk reinigingsproces plaats, maar er wordt ook opbouwwerk verricht. De verzoening wordt uitgestald.</a:t>
            </a:r>
          </a:p>
          <a:p>
            <a:r>
              <a:rPr lang="nl-NL" dirty="0" smtClean="0"/>
              <a:t>Tenslotte, het kan zeker enige tijd, jaren, misschien wel eeuwen duren, voordat iedereen die verzoening aanneemt. Maar God is geduldig, Hij bereikt Zijn doel!</a:t>
            </a:r>
            <a:endParaRPr lang="nl-N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6155531"/>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3"/>
            </a:pPr>
            <a:r>
              <a:rPr lang="nl-NL" sz="2000" b="1" dirty="0" smtClean="0"/>
              <a:t>Velen zijn geroepen, slechts weinigen uitverkoren</a:t>
            </a:r>
          </a:p>
          <a:p>
            <a:pPr marL="342900" indent="-342900">
              <a:buFont typeface="+mj-lt"/>
              <a:buAutoNum type="arabicPeriod" startAt="3"/>
            </a:pPr>
            <a:endParaRPr lang="nl-NL" dirty="0" smtClean="0"/>
          </a:p>
          <a:p>
            <a:pPr marL="342900" indent="-342900"/>
            <a:r>
              <a:rPr lang="nl-NL" sz="2000" dirty="0" smtClean="0"/>
              <a:t>We lezen:</a:t>
            </a:r>
          </a:p>
          <a:p>
            <a:pPr marL="342900" indent="-342900"/>
            <a:endParaRPr lang="nl-NL" sz="2000" dirty="0" smtClean="0"/>
          </a:p>
          <a:p>
            <a:pPr marL="342900" indent="-342900"/>
            <a:r>
              <a:rPr lang="nl-NL" sz="2000" dirty="0" smtClean="0">
                <a:solidFill>
                  <a:srgbClr val="00B0F0"/>
                </a:solidFill>
              </a:rPr>
              <a:t>Velen zijn geroepen, maar slechts weinigen uitverkoren. (Matteüs 22:14)</a:t>
            </a:r>
          </a:p>
          <a:p>
            <a:pPr marL="342900" indent="-342900"/>
            <a:endParaRPr lang="nl-NL" sz="2000" dirty="0" smtClean="0">
              <a:solidFill>
                <a:srgbClr val="00B0F0"/>
              </a:solidFill>
            </a:endParaRPr>
          </a:p>
          <a:p>
            <a:pPr marL="342900" indent="-342900"/>
            <a:r>
              <a:rPr lang="nl-NL" sz="2000" dirty="0" smtClean="0">
                <a:solidFill>
                  <a:srgbClr val="00B0F0"/>
                </a:solidFill>
              </a:rPr>
              <a:t>Hierna zag ik dit: een onafzienbare menigte, die niet te tellen was, uit alle landen</a:t>
            </a:r>
          </a:p>
          <a:p>
            <a:pPr marL="342900" indent="-342900"/>
            <a:r>
              <a:rPr lang="nl-NL" sz="2000" dirty="0" smtClean="0">
                <a:solidFill>
                  <a:srgbClr val="00B0F0"/>
                </a:solidFill>
              </a:rPr>
              <a:t>en volken, van elke stam en taal. In het wit gekleed en met palmtakken in hun</a:t>
            </a:r>
          </a:p>
          <a:p>
            <a:pPr marL="342900" indent="-342900"/>
            <a:r>
              <a:rPr lang="nl-NL" sz="2000" dirty="0" smtClean="0">
                <a:solidFill>
                  <a:srgbClr val="00B0F0"/>
                </a:solidFill>
              </a:rPr>
              <a:t>hand stonden ze voor de troon en voor het Lam.(Openbaring 7:9)</a:t>
            </a:r>
          </a:p>
          <a:p>
            <a:pPr marL="342900" indent="-342900"/>
            <a:endParaRPr lang="nl-NL" sz="2000" dirty="0" smtClean="0"/>
          </a:p>
          <a:p>
            <a:pPr marL="342900" indent="-342900"/>
            <a:r>
              <a:rPr lang="nl-NL" sz="2000" dirty="0" smtClean="0"/>
              <a:t>In Matteüs lezen we een waarschuwende profetie.</a:t>
            </a:r>
          </a:p>
          <a:p>
            <a:pPr marL="342900" indent="-342900"/>
            <a:r>
              <a:rPr lang="nl-NL" sz="2000" dirty="0" smtClean="0"/>
              <a:t>In Openbaring zien we dat een onafzienbare menigte gered gaat worden.</a:t>
            </a:r>
          </a:p>
          <a:p>
            <a:pPr marL="342900" indent="-342900"/>
            <a:r>
              <a:rPr lang="nl-NL" sz="2000" dirty="0" smtClean="0"/>
              <a:t>Het is duidelijk dat God geen openheid geeft over het percentage dat gered gaat </a:t>
            </a:r>
          </a:p>
          <a:p>
            <a:pPr marL="342900" indent="-342900"/>
            <a:r>
              <a:rPr lang="nl-NL" sz="2000" dirty="0" smtClean="0"/>
              <a:t>worden. God houdt de spanning erin. Hij waarschuwt en bemoedigt.</a:t>
            </a:r>
          </a:p>
          <a:p>
            <a:pPr marL="342900" indent="-342900"/>
            <a:endParaRPr lang="nl-NL" sz="2000" dirty="0" smtClean="0"/>
          </a:p>
          <a:p>
            <a:pPr marL="342900" indent="-342900"/>
            <a:r>
              <a:rPr lang="nl-NL" sz="2000" dirty="0" smtClean="0">
                <a:solidFill>
                  <a:srgbClr val="C00000"/>
                </a:solidFill>
              </a:rPr>
              <a:t>In beide verzen gaat het over de periode vóór de jongste dag.</a:t>
            </a:r>
          </a:p>
          <a:p>
            <a:pPr marL="342900" indent="-342900"/>
            <a:r>
              <a:rPr lang="nl-NL" sz="2000" dirty="0" smtClean="0">
                <a:solidFill>
                  <a:srgbClr val="C00000"/>
                </a:solidFill>
              </a:rPr>
              <a:t>Wat er na de jongste dag gaat gebeuren, lezen we pas aan het einde van</a:t>
            </a:r>
          </a:p>
          <a:p>
            <a:pPr marL="342900" indent="-342900"/>
            <a:r>
              <a:rPr lang="nl-NL" sz="2000" dirty="0" smtClean="0">
                <a:solidFill>
                  <a:srgbClr val="C00000"/>
                </a:solidFill>
              </a:rPr>
              <a:t>Openbaring.</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847755"/>
          </a:xfrm>
          <a:prstGeom prst="rect">
            <a:avLst/>
          </a:prstGeom>
          <a:noFill/>
        </p:spPr>
        <p:txBody>
          <a:bodyPr wrap="square" rtlCol="0">
            <a:spAutoFit/>
          </a:bodyPr>
          <a:lstStyle/>
          <a:p>
            <a:pPr marL="342900" indent="-342900"/>
            <a:endParaRPr lang="nl-NL" dirty="0" smtClean="0"/>
          </a:p>
          <a:p>
            <a:pPr marL="342900" indent="-342900"/>
            <a:endParaRPr lang="nl-NL" dirty="0" smtClean="0"/>
          </a:p>
          <a:p>
            <a:pPr marL="342900" indent="-342900">
              <a:buFont typeface="+mj-lt"/>
              <a:buAutoNum type="arabicPeriod" startAt="4"/>
            </a:pPr>
            <a:r>
              <a:rPr lang="nl-NL" sz="2000" b="1" dirty="0" smtClean="0"/>
              <a:t>God heeft mensen bestemd voor de ondergang.</a:t>
            </a:r>
            <a:endParaRPr lang="nl-NL" b="1" dirty="0" smtClean="0"/>
          </a:p>
          <a:p>
            <a:pPr marL="342900" indent="-342900">
              <a:buFont typeface="+mj-lt"/>
              <a:buAutoNum type="arabicPeriod" startAt="4"/>
            </a:pPr>
            <a:endParaRPr lang="nl-NL" b="1" dirty="0" smtClean="0"/>
          </a:p>
          <a:p>
            <a:pPr marL="342900" indent="-342900"/>
            <a:r>
              <a:rPr lang="nl-NL" sz="2000" dirty="0" smtClean="0"/>
              <a:t>We lezen:</a:t>
            </a:r>
          </a:p>
          <a:p>
            <a:pPr marL="342900" indent="-342900"/>
            <a:endParaRPr lang="nl-NL" sz="2000" dirty="0" smtClean="0"/>
          </a:p>
          <a:p>
            <a:pPr marL="342900" indent="-342900"/>
            <a:r>
              <a:rPr lang="nl-NL" sz="2000" dirty="0" smtClean="0">
                <a:solidFill>
                  <a:srgbClr val="00B0F0"/>
                </a:solidFill>
              </a:rPr>
              <a:t>God heeft degenen die het voorwerp van zijn toorn zijn en die Hij heeft bestemd</a:t>
            </a:r>
          </a:p>
          <a:p>
            <a:pPr marL="342900" indent="-342900"/>
            <a:r>
              <a:rPr lang="nl-NL" sz="2000" dirty="0" smtClean="0">
                <a:solidFill>
                  <a:srgbClr val="00B0F0"/>
                </a:solidFill>
              </a:rPr>
              <a:t>voor de ondergang, met veel geduld verdragen omdat Hij Zijn toorn ook wil </a:t>
            </a:r>
          </a:p>
          <a:p>
            <a:pPr marL="342900" indent="-342900"/>
            <a:r>
              <a:rPr lang="nl-NL" sz="2000" dirty="0" smtClean="0">
                <a:solidFill>
                  <a:srgbClr val="00B0F0"/>
                </a:solidFill>
              </a:rPr>
              <a:t>tonen en Zijn macht kenbaar wil maken.</a:t>
            </a:r>
          </a:p>
          <a:p>
            <a:pPr marL="342900" indent="-342900"/>
            <a:r>
              <a:rPr lang="nl-NL" sz="2000" dirty="0" smtClean="0">
                <a:solidFill>
                  <a:srgbClr val="00B0F0"/>
                </a:solidFill>
              </a:rPr>
              <a:t>(Romeinen 9:22)</a:t>
            </a:r>
          </a:p>
          <a:p>
            <a:pPr marL="342900" indent="-342900"/>
            <a:endParaRPr lang="nl-NL" sz="2000" dirty="0" smtClean="0"/>
          </a:p>
          <a:p>
            <a:pPr marL="342900" indent="-342900"/>
            <a:r>
              <a:rPr lang="nl-NL" sz="2000" dirty="0" smtClean="0"/>
              <a:t>Gods uitverkiezing laat ons zien dat God alle touwtjes in handen heeft.</a:t>
            </a:r>
          </a:p>
          <a:p>
            <a:pPr marL="342900" indent="-342900"/>
            <a:r>
              <a:rPr lang="nl-NL" sz="2000" dirty="0" smtClean="0"/>
              <a:t>Zo ook in deze tekst.</a:t>
            </a:r>
          </a:p>
          <a:p>
            <a:pPr marL="342900" indent="-342900"/>
            <a:r>
              <a:rPr lang="nl-NL" sz="2000" dirty="0" smtClean="0"/>
              <a:t>Maar Gods uitverkiezing heeft een doel: Hij wil Zijn macht kenbaar maken.</a:t>
            </a:r>
          </a:p>
          <a:p>
            <a:pPr marL="342900" indent="-342900"/>
            <a:r>
              <a:rPr lang="nl-NL" sz="2000" dirty="0" smtClean="0"/>
              <a:t>Op de jongste dag gaan de boeken open en pas dan zal iedereen Gods</a:t>
            </a:r>
          </a:p>
          <a:p>
            <a:pPr marL="342900" indent="-342900"/>
            <a:r>
              <a:rPr lang="nl-NL" sz="2000" dirty="0" smtClean="0"/>
              <a:t>uitverkiezing kunnen begrijpen. Pas dan wordt het mogelijk dat opgestane </a:t>
            </a:r>
          </a:p>
          <a:p>
            <a:pPr marL="342900" indent="-342900"/>
            <a:r>
              <a:rPr lang="nl-NL" sz="2000" dirty="0" smtClean="0"/>
              <a:t>mensen daarin Zijn grootheid gaan erkennen.</a:t>
            </a:r>
          </a:p>
          <a:p>
            <a:pPr marL="342900" indent="-342900"/>
            <a:r>
              <a:rPr lang="nl-NL" sz="2000" dirty="0" smtClean="0"/>
              <a:t>Met name als het gaat om al degenen die God bestemd heeft voor de </a:t>
            </a:r>
          </a:p>
          <a:p>
            <a:pPr marL="342900" indent="-342900"/>
            <a:r>
              <a:rPr lang="nl-NL" sz="2000" dirty="0" smtClean="0"/>
              <a:t>ondergang.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847755"/>
          </a:xfrm>
          <a:prstGeom prst="rect">
            <a:avLst/>
          </a:prstGeom>
          <a:noFill/>
        </p:spPr>
        <p:txBody>
          <a:bodyPr wrap="square" rtlCol="0">
            <a:spAutoFit/>
          </a:bodyPr>
          <a:lstStyle/>
          <a:p>
            <a:pPr marL="342900" indent="-342900"/>
            <a:endParaRPr lang="nl-NL" dirty="0" smtClean="0"/>
          </a:p>
          <a:p>
            <a:pPr marL="342900" indent="-342900"/>
            <a:endParaRPr lang="nl-NL" dirty="0" smtClean="0"/>
          </a:p>
          <a:p>
            <a:pPr marL="342900" indent="-342900">
              <a:buFont typeface="+mj-lt"/>
              <a:buAutoNum type="arabicPeriod" startAt="4"/>
            </a:pPr>
            <a:r>
              <a:rPr lang="nl-NL" sz="2000" b="1" dirty="0" smtClean="0"/>
              <a:t>God heeft mensen bestemd voor de ondergang. (vervolg)</a:t>
            </a:r>
            <a:endParaRPr lang="nl-NL" b="1" dirty="0" smtClean="0"/>
          </a:p>
          <a:p>
            <a:pPr marL="342900" indent="-342900">
              <a:buFont typeface="+mj-lt"/>
              <a:buAutoNum type="arabicPeriod" startAt="4"/>
            </a:pPr>
            <a:endParaRPr lang="nl-NL" b="1" dirty="0" smtClean="0"/>
          </a:p>
          <a:p>
            <a:pPr marL="342900" indent="-342900"/>
            <a:r>
              <a:rPr lang="nl-NL" sz="2000" dirty="0" smtClean="0"/>
              <a:t>Gods uitverkiezing gaat niet buiten het doen en laten van mensen om.</a:t>
            </a:r>
          </a:p>
          <a:p>
            <a:pPr marL="342900" indent="-342900"/>
            <a:r>
              <a:rPr lang="nl-NL" sz="2000" dirty="0" smtClean="0"/>
              <a:t>Maar dat onderwerp laat ik nu even liggen.</a:t>
            </a:r>
          </a:p>
          <a:p>
            <a:pPr marL="342900" indent="-342900"/>
            <a:r>
              <a:rPr lang="nl-NL" sz="2000" dirty="0" smtClean="0"/>
              <a:t>Belangrijk is dat we zien dat God de regie van Zijn heilsplan in handen heeft.</a:t>
            </a:r>
          </a:p>
          <a:p>
            <a:pPr marL="342900" indent="-342900"/>
            <a:r>
              <a:rPr lang="nl-NL" sz="2000" dirty="0" smtClean="0"/>
              <a:t>Hij laat figuranten optreden om Zijn heilsplan bekend te maken.</a:t>
            </a:r>
          </a:p>
          <a:p>
            <a:pPr marL="342900" indent="-342900"/>
            <a:r>
              <a:rPr lang="nl-NL" sz="2000" dirty="0" smtClean="0"/>
              <a:t>Die figuranten, en ook alle toeschouwers, behouden daarbij een eigen</a:t>
            </a:r>
          </a:p>
          <a:p>
            <a:pPr marL="342900" indent="-342900"/>
            <a:r>
              <a:rPr lang="nl-NL" sz="2000" dirty="0" smtClean="0"/>
              <a:t>verantwoordelijkheid. In elke rol zal de eigen inbreng doorslaggevend blijken te</a:t>
            </a:r>
          </a:p>
          <a:p>
            <a:pPr marL="342900" indent="-342900"/>
            <a:r>
              <a:rPr lang="nl-NL" sz="2000" dirty="0" smtClean="0"/>
              <a:t>zijn. </a:t>
            </a:r>
          </a:p>
          <a:p>
            <a:pPr marL="342900" indent="-342900"/>
            <a:r>
              <a:rPr lang="nl-NL" sz="2000" dirty="0" smtClean="0"/>
              <a:t>Iedereen krijgt, ondanks de rol die hij/zij te spelen heeft (uitverkiezing), na </a:t>
            </a:r>
          </a:p>
          <a:p>
            <a:pPr marL="342900" indent="-342900"/>
            <a:r>
              <a:rPr lang="nl-NL" sz="2000" dirty="0" smtClean="0"/>
              <a:t>wedergeboorte, een kans om te kiezen en om de HEER lief te hebben.</a:t>
            </a:r>
          </a:p>
          <a:p>
            <a:pPr marL="342900" indent="-342900"/>
            <a:r>
              <a:rPr lang="nl-NL" sz="2000" dirty="0" smtClean="0"/>
              <a:t>Uit louter genade reikt God iedereen, die Hij bereikt met de oproep van geloof</a:t>
            </a:r>
          </a:p>
          <a:p>
            <a:pPr marL="342900" indent="-342900"/>
            <a:r>
              <a:rPr lang="nl-NL" sz="2000" dirty="0" smtClean="0"/>
              <a:t>en bekering, deze kans aan.</a:t>
            </a:r>
          </a:p>
          <a:p>
            <a:pPr marL="342900" indent="-342900"/>
            <a:endParaRPr lang="nl-NL" sz="2000" dirty="0" smtClean="0"/>
          </a:p>
          <a:p>
            <a:pPr marL="342900" indent="-342900"/>
            <a:r>
              <a:rPr lang="nl-NL" sz="2000" dirty="0" smtClean="0">
                <a:solidFill>
                  <a:srgbClr val="C00000"/>
                </a:solidFill>
              </a:rPr>
              <a:t>Pas na de jongste dag krijgen alle ongelovigen een kans om te kiezen.</a:t>
            </a:r>
          </a:p>
          <a:p>
            <a:pPr marL="342900" indent="-342900"/>
            <a:r>
              <a:rPr lang="nl-NL" sz="2000" dirty="0" smtClean="0">
                <a:solidFill>
                  <a:srgbClr val="C00000"/>
                </a:solidFill>
              </a:rPr>
              <a:t>Met de boeken open, waarin de hele heilsgeschiedenis tot leven wordt gebracht.</a:t>
            </a:r>
          </a:p>
          <a:p>
            <a:pPr marL="342900" indent="-342900"/>
            <a:r>
              <a:rPr lang="nl-NL" sz="2000" dirty="0" smtClean="0">
                <a:solidFill>
                  <a:srgbClr val="C00000"/>
                </a:solidFill>
              </a:rPr>
              <a:t>Dan zal iedereen inzien, dat tot op dat moment alle straf terecht is geweest.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878532"/>
          </a:xfrm>
          <a:prstGeom prst="rect">
            <a:avLst/>
          </a:prstGeom>
          <a:noFill/>
        </p:spPr>
        <p:txBody>
          <a:bodyPr wrap="square" rtlCol="0">
            <a:spAutoFit/>
          </a:bodyPr>
          <a:lstStyle/>
          <a:p>
            <a:endParaRPr lang="nl-NL" dirty="0" smtClean="0"/>
          </a:p>
          <a:p>
            <a:endParaRPr lang="nl-NL" dirty="0" smtClean="0"/>
          </a:p>
          <a:p>
            <a:r>
              <a:rPr lang="nl-NL" sz="2000" dirty="0" smtClean="0"/>
              <a:t>Kan God deze vijandige houding accepteren?</a:t>
            </a:r>
          </a:p>
          <a:p>
            <a:r>
              <a:rPr lang="nl-NL" sz="2000" dirty="0" smtClean="0"/>
              <a:t>Nee!</a:t>
            </a:r>
          </a:p>
          <a:p>
            <a:r>
              <a:rPr lang="nl-NL" sz="2000" dirty="0" smtClean="0"/>
              <a:t>We lezen:</a:t>
            </a:r>
          </a:p>
          <a:p>
            <a:endParaRPr lang="nl-NL" sz="2000" dirty="0" smtClean="0"/>
          </a:p>
          <a:p>
            <a:r>
              <a:rPr lang="nl-NL" sz="2000" dirty="0" smtClean="0">
                <a:solidFill>
                  <a:srgbClr val="00B0F0"/>
                </a:solidFill>
              </a:rPr>
              <a:t>Maar vuur daalt neer uit de hemel en verteert hen. (Openbaring 20:9)</a:t>
            </a:r>
          </a:p>
          <a:p>
            <a:endParaRPr lang="nl-NL" sz="2000" dirty="0" smtClean="0"/>
          </a:p>
          <a:p>
            <a:r>
              <a:rPr lang="nl-NL" sz="2000" dirty="0" smtClean="0"/>
              <a:t>Wat gebeurt hier? Nog maar net hebben ze een nieuw lichaam ontvangen, en worden ze nu compleet met lichaam en ziel verteerd?</a:t>
            </a:r>
          </a:p>
          <a:p>
            <a:r>
              <a:rPr lang="nl-NL" sz="2000" dirty="0" smtClean="0"/>
              <a:t>Of verteert dat vuur uit de hemel slechts dat deel van hun geest dat slecht is?</a:t>
            </a:r>
          </a:p>
          <a:p>
            <a:r>
              <a:rPr lang="nl-NL" sz="2000" dirty="0" smtClean="0"/>
              <a:t>Ik moet hierbij denken aan de volgende twee teksten:</a:t>
            </a:r>
          </a:p>
          <a:p>
            <a:endParaRPr lang="nl-NL" sz="2000" dirty="0" smtClean="0"/>
          </a:p>
          <a:p>
            <a:r>
              <a:rPr lang="nl-NL" sz="2000" dirty="0" smtClean="0">
                <a:solidFill>
                  <a:srgbClr val="00B0F0"/>
                </a:solidFill>
              </a:rPr>
              <a:t>Daar verscheen de engel van de HEER aan hem in een vuur dat uit een doornstruik opvlamde. Mozes zag dat de struik in brand stond en toch niet door het vuur werd verteerd. (Exodus 3:2)</a:t>
            </a:r>
          </a:p>
          <a:p>
            <a:endParaRPr lang="nl-NL" sz="2000" dirty="0" smtClean="0">
              <a:solidFill>
                <a:srgbClr val="00B0F0"/>
              </a:solidFill>
            </a:endParaRPr>
          </a:p>
          <a:p>
            <a:r>
              <a:rPr lang="nl-NL" sz="2000" dirty="0" smtClean="0">
                <a:solidFill>
                  <a:srgbClr val="00B0F0"/>
                </a:solidFill>
              </a:rPr>
              <a:t>Over de engelen zegt Hij: ‘Die Zijn engelen inzet als windvlagen, en Zijn dienaren als een vlammend </a:t>
            </a:r>
            <a:r>
              <a:rPr lang="nl-NL" sz="2000" dirty="0" smtClean="0">
                <a:solidFill>
                  <a:srgbClr val="00B0F0"/>
                </a:solidFill>
              </a:rPr>
              <a:t>vuur</a:t>
            </a:r>
            <a:r>
              <a:rPr lang="nl-NL" sz="2000" dirty="0" smtClean="0">
                <a:solidFill>
                  <a:srgbClr val="00B0F0"/>
                </a:solidFill>
              </a:rPr>
              <a:t>. (Hebreeën 1:7)</a:t>
            </a:r>
            <a:endParaRPr lang="nl-NL"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3"/>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5"/>
            </a:pPr>
            <a:r>
              <a:rPr lang="nl-NL" sz="2000" b="1" dirty="0" smtClean="0"/>
              <a:t>Ze zullen voor eeuwig worden verstoten.</a:t>
            </a:r>
          </a:p>
          <a:p>
            <a:endParaRPr lang="nl-NL" sz="2000" dirty="0" smtClean="0"/>
          </a:p>
          <a:p>
            <a:r>
              <a:rPr lang="nl-NL" sz="2000" dirty="0" smtClean="0"/>
              <a:t>We lezen:</a:t>
            </a:r>
          </a:p>
          <a:p>
            <a:endParaRPr lang="nl-NL" sz="2000" dirty="0" smtClean="0"/>
          </a:p>
          <a:p>
            <a:r>
              <a:rPr lang="nl-NL" sz="2000" dirty="0" smtClean="0">
                <a:solidFill>
                  <a:srgbClr val="00B0F0"/>
                </a:solidFill>
              </a:rPr>
              <a:t>God is inderdaad rechtvaardig: Hij zal uw onderdrukkers straffen met onderdrukking en u, die nu onderdrukt wordt, samen met ons van alle last bevrijden wanneer Jezus, de HEER, vanuit de hemel verschijnt. Dan komt Hij in vlammend vuur en omringd door engelen, door wie Hij Zijn macht manifesteert; dan straft Hij hen die God niet erkennen en het evangelie van onze Heer Jezus niet gehoorzamen.</a:t>
            </a:r>
          </a:p>
          <a:p>
            <a:r>
              <a:rPr lang="nl-NL" sz="2000" dirty="0" smtClean="0">
                <a:solidFill>
                  <a:srgbClr val="00B0F0"/>
                </a:solidFill>
              </a:rPr>
              <a:t>Ze zullen voor </a:t>
            </a:r>
            <a:r>
              <a:rPr lang="nl-NL" sz="2000" b="1" dirty="0" smtClean="0">
                <a:solidFill>
                  <a:srgbClr val="00B0F0"/>
                </a:solidFill>
              </a:rPr>
              <a:t>eeuwig </a:t>
            </a:r>
            <a:r>
              <a:rPr lang="nl-NL" sz="2000" dirty="0" smtClean="0">
                <a:solidFill>
                  <a:srgbClr val="00B0F0"/>
                </a:solidFill>
              </a:rPr>
              <a:t>worden verstoten, ver van de Heer en van Zijn kracht en majesteit. (2 Tessalonicenzen 1:6-9)</a:t>
            </a:r>
          </a:p>
          <a:p>
            <a:endParaRPr lang="nl-NL" sz="2000" dirty="0" smtClean="0"/>
          </a:p>
          <a:p>
            <a:r>
              <a:rPr lang="nl-NL" sz="2000" dirty="0" smtClean="0"/>
              <a:t>Ik denk dat we hier iets zien van de terugkomst van de HEER net voor de grote verdrukking. Jezus zal dan terugkomen en de gemeente zal Hem tegemoet gaan.</a:t>
            </a:r>
          </a:p>
          <a:p>
            <a:r>
              <a:rPr lang="nl-NL" sz="2000" dirty="0" smtClean="0"/>
              <a:t>De achterblijvers zullen worden gestraft. Voor hen verschijnt de HEER in vlammend vuur en omringd door engelen.</a:t>
            </a:r>
            <a:endParaRPr lang="nl-NL" sz="2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3"/>
            <a:ext cx="8496944" cy="6186309"/>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5"/>
            </a:pPr>
            <a:r>
              <a:rPr lang="nl-NL" sz="2000" b="1" dirty="0" smtClean="0"/>
              <a:t>Ze zullen voor eeuwig worden verstoten. (vervolg 1)</a:t>
            </a:r>
          </a:p>
          <a:p>
            <a:endParaRPr lang="nl-NL" sz="2000" dirty="0" smtClean="0"/>
          </a:p>
          <a:p>
            <a:r>
              <a:rPr lang="nl-NL" sz="2000" dirty="0" smtClean="0"/>
              <a:t>Lastiger is het om de tekst ‘Ze zullen voor </a:t>
            </a:r>
            <a:r>
              <a:rPr lang="nl-NL" sz="2000" b="1" dirty="0" smtClean="0"/>
              <a:t>eeuwig</a:t>
            </a:r>
            <a:r>
              <a:rPr lang="nl-NL" sz="2000" dirty="0" smtClean="0"/>
              <a:t> worden verstoten, ver van de Heer en van Zijn kracht en majesteit’  goed te duiden.</a:t>
            </a:r>
          </a:p>
          <a:p>
            <a:endParaRPr lang="nl-NL" sz="2000" dirty="0" smtClean="0"/>
          </a:p>
          <a:p>
            <a:r>
              <a:rPr lang="nl-NL" sz="2000" dirty="0" smtClean="0"/>
              <a:t>Laten we hiervoor eerst eens kijken naar een andere tekst:</a:t>
            </a:r>
          </a:p>
          <a:p>
            <a:endParaRPr lang="nl-NL" sz="2000" dirty="0" smtClean="0"/>
          </a:p>
          <a:p>
            <a:r>
              <a:rPr lang="nl-NL" sz="2000" dirty="0" smtClean="0">
                <a:solidFill>
                  <a:srgbClr val="00B0F0"/>
                </a:solidFill>
              </a:rPr>
              <a:t>En herinner u ook Sodom en Gomorra en de naburige steden. Net als die engelen pleegden ze ontucht en liepen ze achter wezens aan die anders waren dan zijzelf, en nu liggen ze daar als afschrikkend voorbeeld, gestraft met een nooit dovend vuur. (eeuwig vuur; NBG-1951)</a:t>
            </a:r>
          </a:p>
          <a:p>
            <a:r>
              <a:rPr lang="nl-NL" sz="2000" dirty="0" smtClean="0">
                <a:solidFill>
                  <a:srgbClr val="00B0F0"/>
                </a:solidFill>
              </a:rPr>
              <a:t>Judas 1:7</a:t>
            </a:r>
          </a:p>
          <a:p>
            <a:endParaRPr lang="nl-NL" sz="2000" dirty="0" smtClean="0"/>
          </a:p>
          <a:p>
            <a:r>
              <a:rPr lang="nl-NL" sz="2000" dirty="0" smtClean="0"/>
              <a:t>Ik denk dat de inwoners van Sodom en Gomorra op de jongste dag zullen opstaan en dat op de nieuwe hemel en de nieuwe aarde geen litteken meer te zien zal zijn van  het eens verwoeste Sodom en Gomorra.</a:t>
            </a:r>
          </a:p>
          <a:p>
            <a:r>
              <a:rPr lang="nl-NL" sz="2000" dirty="0" smtClean="0"/>
              <a:t>Vanuit Openbaring ga je dus anders tegen deze tekst aankijken.</a:t>
            </a:r>
          </a:p>
          <a:p>
            <a:r>
              <a:rPr lang="nl-NL" sz="2000" dirty="0" smtClean="0"/>
              <a:t>De straf is niet eeuwig, want God grijpt in.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3"/>
            <a:ext cx="8496944" cy="6186309"/>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5"/>
            </a:pPr>
            <a:r>
              <a:rPr lang="nl-NL" sz="2000" b="1" dirty="0" smtClean="0"/>
              <a:t>Ze zullen voor eeuwig worden verstoten. (vervolg 2)</a:t>
            </a:r>
          </a:p>
          <a:p>
            <a:endParaRPr lang="nl-NL" sz="2000" dirty="0" smtClean="0"/>
          </a:p>
          <a:p>
            <a:r>
              <a:rPr lang="nl-NL" sz="2000" dirty="0" smtClean="0"/>
              <a:t>Iets dergelijks communiceert God wel meer in de Bijbel.</a:t>
            </a:r>
          </a:p>
          <a:p>
            <a:r>
              <a:rPr lang="nl-NL" sz="2000" dirty="0" smtClean="0"/>
              <a:t>Kijk eens naar de teksten die Paulus in Romeinen 9:25-26  aanhaalt:</a:t>
            </a:r>
          </a:p>
          <a:p>
            <a:endParaRPr lang="nl-NL" sz="2000" dirty="0" smtClean="0"/>
          </a:p>
          <a:p>
            <a:r>
              <a:rPr lang="nl-NL" sz="2000" dirty="0" smtClean="0"/>
              <a:t>	</a:t>
            </a:r>
            <a:r>
              <a:rPr lang="nl-NL" sz="2000" dirty="0" smtClean="0">
                <a:solidFill>
                  <a:srgbClr val="00B0F0"/>
                </a:solidFill>
              </a:rPr>
              <a:t>Wat mijn volk niet was, zal Ik Mijn volk noemen;</a:t>
            </a:r>
          </a:p>
          <a:p>
            <a:r>
              <a:rPr lang="nl-NL" sz="2000" dirty="0" smtClean="0">
                <a:solidFill>
                  <a:srgbClr val="00B0F0"/>
                </a:solidFill>
              </a:rPr>
              <a:t>	wie mijn geliefde niet was, zal Ik Mijn geliefde noemen.</a:t>
            </a:r>
          </a:p>
          <a:p>
            <a:endParaRPr lang="nl-NL" sz="2000" dirty="0" smtClean="0">
              <a:solidFill>
                <a:srgbClr val="00B0F0"/>
              </a:solidFill>
            </a:endParaRPr>
          </a:p>
          <a:p>
            <a:r>
              <a:rPr lang="nl-NL" sz="2000" dirty="0" smtClean="0">
                <a:solidFill>
                  <a:srgbClr val="00B0F0"/>
                </a:solidFill>
              </a:rPr>
              <a:t>	En waar tegen hen gezegd is:</a:t>
            </a:r>
          </a:p>
          <a:p>
            <a:r>
              <a:rPr lang="nl-NL" sz="2000" dirty="0" smtClean="0">
                <a:solidFill>
                  <a:srgbClr val="00B0F0"/>
                </a:solidFill>
              </a:rPr>
              <a:t>	“Jullie zijn Mijn volk niet,”</a:t>
            </a:r>
          </a:p>
          <a:p>
            <a:r>
              <a:rPr lang="nl-NL" sz="2000" dirty="0" smtClean="0">
                <a:solidFill>
                  <a:srgbClr val="00B0F0"/>
                </a:solidFill>
              </a:rPr>
              <a:t>	zullen ze kinderen van de levende God worden genoemd.</a:t>
            </a:r>
          </a:p>
          <a:p>
            <a:endParaRPr lang="nl-NL" sz="2000" dirty="0" smtClean="0"/>
          </a:p>
          <a:p>
            <a:r>
              <a:rPr lang="nl-NL" sz="2000" dirty="0" smtClean="0"/>
              <a:t>Om Paulus’ behandeling van deze teksten te begrijpen, moeten we bedenken dat, volgens het Nieuwe Testament, oudtestamentische profetieën vaak een drievoudige vervulling hebben. De eerste is onmiddellijk en letterlijk (in de geschiedenis van Israël), de tweede bemiddelend en geestelijk (in Christus en zijn kerk) en de derde ultiem en eeuwig (in Gods voltooide koninkrijk).</a:t>
            </a:r>
          </a:p>
          <a:p>
            <a:r>
              <a:rPr lang="nl-NL" sz="2000" dirty="0" smtClean="0"/>
              <a:t>[Citaat uit ‘De boodschap van de Romeinen’ van John </a:t>
            </a:r>
            <a:r>
              <a:rPr lang="nl-NL" sz="2000" dirty="0" err="1" smtClean="0"/>
              <a:t>Stott</a:t>
            </a:r>
            <a:r>
              <a:rPr lang="nl-NL" sz="2000" dirty="0" smtClean="0"/>
              <a:t>, blz. 311]</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3"/>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5"/>
            </a:pPr>
            <a:r>
              <a:rPr lang="nl-NL" sz="2000" b="1" dirty="0" smtClean="0"/>
              <a:t>Ze zullen voor eeuwig worden verstoten. (vervolg 3)</a:t>
            </a:r>
          </a:p>
          <a:p>
            <a:endParaRPr lang="nl-NL" sz="2000" dirty="0" smtClean="0"/>
          </a:p>
          <a:p>
            <a:r>
              <a:rPr lang="nl-NL" sz="2000" dirty="0" smtClean="0"/>
              <a:t>Op grond van het bovenstaande denk ik aan de volgende interpretatie van de tekst ‘Ze zullen voor </a:t>
            </a:r>
            <a:r>
              <a:rPr lang="nl-NL" sz="2000" b="1" dirty="0" smtClean="0"/>
              <a:t>eeuwig</a:t>
            </a:r>
            <a:r>
              <a:rPr lang="nl-NL" sz="2000" dirty="0" smtClean="0"/>
              <a:t> worden verstoten, ver van de Heer en van Zijn kracht en majesteit’:</a:t>
            </a:r>
          </a:p>
          <a:p>
            <a:endParaRPr lang="nl-NL" sz="2000" dirty="0" smtClean="0"/>
          </a:p>
          <a:p>
            <a:r>
              <a:rPr lang="nl-NL" sz="2000" dirty="0" smtClean="0"/>
              <a:t>Het betreft hier de situatie waarbij Jezus terugkomt en de gemeente wordt opgenomen. </a:t>
            </a:r>
          </a:p>
          <a:p>
            <a:r>
              <a:rPr lang="nl-NL" sz="2000" dirty="0" smtClean="0"/>
              <a:t>Tegen alle achterblijvers wordt gezegd dat ze eeuwig zullen worden verstoten.</a:t>
            </a:r>
          </a:p>
          <a:p>
            <a:r>
              <a:rPr lang="nl-NL" sz="2000" dirty="0" smtClean="0"/>
              <a:t>Ze zullen de grote verdrukking ingaan, en dat zal voor hen een eeuwigheid schijnen.</a:t>
            </a:r>
          </a:p>
          <a:p>
            <a:r>
              <a:rPr lang="nl-NL" sz="2000" dirty="0" smtClean="0"/>
              <a:t>Maar uiteindelijk zal de grote verdrukking voorbij gaan.</a:t>
            </a:r>
          </a:p>
          <a:p>
            <a:r>
              <a:rPr lang="nl-NL" sz="2000" dirty="0" smtClean="0"/>
              <a:t>De jongste dag </a:t>
            </a:r>
            <a:r>
              <a:rPr lang="nl-NL" sz="2000" smtClean="0"/>
              <a:t>zal aanbreken!</a:t>
            </a:r>
            <a:endParaRPr lang="nl-NL" sz="2000" dirty="0" smtClean="0"/>
          </a:p>
          <a:p>
            <a:endParaRPr lang="nl-NL" sz="2000" dirty="0" smtClean="0"/>
          </a:p>
          <a:p>
            <a:r>
              <a:rPr lang="nl-NL" sz="2000" dirty="0" smtClean="0"/>
              <a:t>De tekst moet vanuit Openbaring geïnterpreteerd worden.</a:t>
            </a:r>
          </a:p>
          <a:p>
            <a:r>
              <a:rPr lang="nl-NL" sz="2000" dirty="0" smtClean="0"/>
              <a:t>Zoals we het OT alleen kunnen begrijpen vanuit het NT, zo zijn vele teksten niet goed te begrijpen dan alleen uit Openbaring.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5539978"/>
          </a:xfrm>
          <a:prstGeom prst="rect">
            <a:avLst/>
          </a:prstGeom>
          <a:noFill/>
        </p:spPr>
        <p:txBody>
          <a:bodyPr wrap="square" rtlCol="0">
            <a:spAutoFit/>
          </a:bodyPr>
          <a:lstStyle/>
          <a:p>
            <a:pPr marL="342900" indent="-342900">
              <a:buFont typeface="+mj-lt"/>
              <a:buAutoNum type="arabicPeriod"/>
            </a:pPr>
            <a:endParaRPr lang="nl-NL" dirty="0" smtClean="0"/>
          </a:p>
          <a:p>
            <a:pPr marL="342900" indent="-342900">
              <a:buFont typeface="+mj-lt"/>
              <a:buAutoNum type="arabicPeriod"/>
            </a:pPr>
            <a:endParaRPr lang="nl-NL" dirty="0" smtClean="0"/>
          </a:p>
          <a:p>
            <a:pPr marL="342900" indent="-342900">
              <a:buFont typeface="+mj-lt"/>
              <a:buAutoNum type="arabicPeriod" startAt="6"/>
            </a:pPr>
            <a:r>
              <a:rPr lang="nl-NL" sz="2000" b="1" dirty="0" smtClean="0"/>
              <a:t>Interpretatie Matteüs 18:8-11, over het eeuwigbrandend vuur.</a:t>
            </a:r>
          </a:p>
          <a:p>
            <a:pPr marL="342900" indent="-342900">
              <a:buFont typeface="+mj-lt"/>
              <a:buAutoNum type="arabicPeriod" startAt="6"/>
            </a:pPr>
            <a:endParaRPr lang="nl-NL" sz="2000" b="1" dirty="0" smtClean="0"/>
          </a:p>
          <a:p>
            <a:pPr marL="342900" indent="-342900"/>
            <a:r>
              <a:rPr lang="nl-NL" sz="2000" dirty="0" smtClean="0"/>
              <a:t>We lezen in Matteüs 18:8-11 het volgende:</a:t>
            </a:r>
          </a:p>
          <a:p>
            <a:pPr marL="342900" indent="-342900"/>
            <a:endParaRPr lang="nl-NL" sz="2000" dirty="0" smtClean="0"/>
          </a:p>
          <a:p>
            <a:pPr marL="342900" indent="-342900"/>
            <a:r>
              <a:rPr lang="nl-NL" sz="2000" dirty="0" smtClean="0">
                <a:solidFill>
                  <a:srgbClr val="00B0F0"/>
                </a:solidFill>
              </a:rPr>
              <a:t>En als je hand of je voet je op de verkeerde weg brengt, hak hem af en werp </a:t>
            </a:r>
          </a:p>
          <a:p>
            <a:pPr marL="342900" indent="-342900"/>
            <a:r>
              <a:rPr lang="nl-NL" sz="2000" dirty="0" smtClean="0">
                <a:solidFill>
                  <a:srgbClr val="00B0F0"/>
                </a:solidFill>
              </a:rPr>
              <a:t>hem weg: je kunt beter verminkt of kreupel het leven binnengaan dan in het </a:t>
            </a:r>
          </a:p>
          <a:p>
            <a:pPr marL="342900" indent="-342900"/>
            <a:r>
              <a:rPr lang="nl-NL" sz="2000" dirty="0" smtClean="0">
                <a:solidFill>
                  <a:srgbClr val="00B0F0"/>
                </a:solidFill>
              </a:rPr>
              <a:t>bezit van twee handen en twee voeten in het </a:t>
            </a:r>
            <a:r>
              <a:rPr lang="nl-NL" sz="2000" b="1" dirty="0" smtClean="0">
                <a:solidFill>
                  <a:srgbClr val="00B0F0"/>
                </a:solidFill>
              </a:rPr>
              <a:t>eeuwigbrandend vuur </a:t>
            </a:r>
            <a:r>
              <a:rPr lang="nl-NL" sz="2000" dirty="0" smtClean="0">
                <a:solidFill>
                  <a:srgbClr val="00B0F0"/>
                </a:solidFill>
              </a:rPr>
              <a:t>geworpen</a:t>
            </a:r>
          </a:p>
          <a:p>
            <a:pPr marL="342900" indent="-342900"/>
            <a:r>
              <a:rPr lang="nl-NL" sz="2000" dirty="0" smtClean="0">
                <a:solidFill>
                  <a:srgbClr val="00B0F0"/>
                </a:solidFill>
              </a:rPr>
              <a:t>worden. Brengt je oog je op de verkeerde weg, ruk het dan uit en werp het weg:</a:t>
            </a:r>
          </a:p>
          <a:p>
            <a:pPr marL="342900" indent="-342900"/>
            <a:r>
              <a:rPr lang="nl-NL" sz="2000" dirty="0" smtClean="0">
                <a:solidFill>
                  <a:srgbClr val="00B0F0"/>
                </a:solidFill>
              </a:rPr>
              <a:t>je kunt beter met één oog het leven binnengaan dan in het bezit van twee ogen</a:t>
            </a:r>
          </a:p>
          <a:p>
            <a:pPr marL="342900" indent="-342900"/>
            <a:r>
              <a:rPr lang="nl-NL" sz="2000" dirty="0" smtClean="0">
                <a:solidFill>
                  <a:srgbClr val="00B0F0"/>
                </a:solidFill>
              </a:rPr>
              <a:t>in het </a:t>
            </a:r>
            <a:r>
              <a:rPr lang="nl-NL" sz="2000" b="1" dirty="0" smtClean="0">
                <a:solidFill>
                  <a:srgbClr val="00B0F0"/>
                </a:solidFill>
              </a:rPr>
              <a:t>vuur van de Gehenna</a:t>
            </a:r>
            <a:r>
              <a:rPr lang="nl-NL" sz="2000" dirty="0" smtClean="0">
                <a:solidFill>
                  <a:srgbClr val="00B0F0"/>
                </a:solidFill>
              </a:rPr>
              <a:t> geworpen worden.</a:t>
            </a:r>
          </a:p>
          <a:p>
            <a:pPr marL="342900" indent="-342900"/>
            <a:r>
              <a:rPr lang="nl-NL" sz="2000" dirty="0" smtClean="0">
                <a:solidFill>
                  <a:srgbClr val="00B0F0"/>
                </a:solidFill>
              </a:rPr>
              <a:t>Waak ervoor ook maar een van deze geringen te verachten. Want Ik zeg jullie:</a:t>
            </a:r>
          </a:p>
          <a:p>
            <a:pPr marL="342900" indent="-342900"/>
            <a:r>
              <a:rPr lang="nl-NL" sz="2000" dirty="0" smtClean="0">
                <a:solidFill>
                  <a:srgbClr val="00B0F0"/>
                </a:solidFill>
              </a:rPr>
              <a:t>hun engelen in de hemel aanschouwen onophoudelijk het gelaat van Mijn</a:t>
            </a:r>
          </a:p>
          <a:p>
            <a:pPr marL="342900" indent="-342900"/>
            <a:r>
              <a:rPr lang="nl-NL" sz="2000" dirty="0" smtClean="0">
                <a:solidFill>
                  <a:srgbClr val="00B0F0"/>
                </a:solidFill>
              </a:rPr>
              <a:t>hemelse Vader.</a:t>
            </a:r>
          </a:p>
          <a:p>
            <a:pPr marL="342900" indent="-342900"/>
            <a:r>
              <a:rPr lang="nl-NL" sz="2000" dirty="0" smtClean="0">
                <a:solidFill>
                  <a:srgbClr val="00B0F0"/>
                </a:solidFill>
              </a:rPr>
              <a:t>(Noot: andere handschriften hebben een extra vers:</a:t>
            </a:r>
          </a:p>
          <a:p>
            <a:pPr marL="342900" indent="-342900"/>
            <a:r>
              <a:rPr lang="nl-NL" sz="2000" b="1" dirty="0" smtClean="0">
                <a:solidFill>
                  <a:srgbClr val="00B0F0"/>
                </a:solidFill>
              </a:rPr>
              <a:t>‘De Mensenzoon is gekomen om te zoeken en te reden wat verloren was.’</a:t>
            </a:r>
            <a:r>
              <a:rPr lang="nl-NL" sz="2000" dirty="0" smtClean="0">
                <a:solidFill>
                  <a:srgbClr val="00B0F0"/>
                </a:solidFill>
              </a:rPr>
              <a:t>)</a:t>
            </a:r>
          </a:p>
          <a:p>
            <a:pPr marL="342900" indent="-342900"/>
            <a:endParaRPr lang="nl-NL"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5416868"/>
          </a:xfrm>
          <a:prstGeom prst="rect">
            <a:avLst/>
          </a:prstGeom>
          <a:noFill/>
        </p:spPr>
        <p:txBody>
          <a:bodyPr wrap="square" rtlCol="0">
            <a:spAutoFit/>
          </a:bodyPr>
          <a:lstStyle/>
          <a:p>
            <a:pPr marL="342900" indent="-342900">
              <a:buFont typeface="+mj-lt"/>
              <a:buAutoNum type="arabicPeriod"/>
            </a:pPr>
            <a:endParaRPr lang="nl-NL" dirty="0" smtClean="0"/>
          </a:p>
          <a:p>
            <a:pPr marL="342900" indent="-342900">
              <a:buFont typeface="+mj-lt"/>
              <a:buAutoNum type="arabicPeriod"/>
            </a:pPr>
            <a:endParaRPr lang="nl-NL" dirty="0" smtClean="0"/>
          </a:p>
          <a:p>
            <a:pPr marL="342900" indent="-342900">
              <a:buFont typeface="+mj-lt"/>
              <a:buAutoNum type="arabicPeriod" startAt="6"/>
            </a:pPr>
            <a:r>
              <a:rPr lang="nl-NL" sz="2000" b="1" dirty="0" smtClean="0"/>
              <a:t>Interpretatie Matteüs 18:8-11, over het eeuwigbrandend vuur. (vervolg 1)</a:t>
            </a:r>
          </a:p>
          <a:p>
            <a:pPr marL="342900" indent="-342900">
              <a:buFont typeface="+mj-lt"/>
              <a:buAutoNum type="arabicPeriod" startAt="6"/>
            </a:pPr>
            <a:endParaRPr lang="nl-NL" sz="2000" b="1" dirty="0" smtClean="0"/>
          </a:p>
          <a:p>
            <a:pPr marL="342900" indent="-342900"/>
            <a:r>
              <a:rPr lang="nl-NL" dirty="0" smtClean="0"/>
              <a:t>In deze tekst in Jezus aan het woord vóór Zijn overwinning aan het kruis.</a:t>
            </a:r>
          </a:p>
          <a:p>
            <a:pPr marL="342900" indent="-342900"/>
            <a:r>
              <a:rPr lang="nl-NL" dirty="0" smtClean="0"/>
              <a:t>Op dat moment had Hij Satan nog niet verslagen en was het eeuwigbrandend vuur in de</a:t>
            </a:r>
          </a:p>
          <a:p>
            <a:pPr marL="342900" indent="-342900"/>
            <a:r>
              <a:rPr lang="nl-NL" dirty="0" smtClean="0"/>
              <a:t>Gehenna realiteit.</a:t>
            </a:r>
          </a:p>
          <a:p>
            <a:pPr marL="342900" indent="-342900"/>
            <a:r>
              <a:rPr lang="nl-NL" dirty="0" smtClean="0"/>
              <a:t>Jezus preekt hier niet alleen tegen de omstanders maar ook tegen zichzelf.</a:t>
            </a:r>
          </a:p>
          <a:p>
            <a:pPr marL="342900" indent="-342900"/>
            <a:r>
              <a:rPr lang="nl-NL" dirty="0" smtClean="0"/>
              <a:t>Als Hij de Satan niet zal overwinnen, </a:t>
            </a:r>
            <a:r>
              <a:rPr lang="nl-NL" b="1" dirty="0" smtClean="0">
                <a:solidFill>
                  <a:srgbClr val="C00000"/>
                </a:solidFill>
              </a:rPr>
              <a:t>dan blijft de Gehenna een eeuwigdurende realiteit</a:t>
            </a:r>
            <a:r>
              <a:rPr lang="nl-NL" dirty="0" smtClean="0">
                <a:solidFill>
                  <a:srgbClr val="C00000"/>
                </a:solidFill>
              </a:rPr>
              <a:t>.</a:t>
            </a:r>
          </a:p>
          <a:p>
            <a:pPr marL="342900" indent="-342900"/>
            <a:r>
              <a:rPr lang="nl-NL" dirty="0" smtClean="0"/>
              <a:t>Jezus realiseert zich dit beter dan wie dan ook.</a:t>
            </a:r>
          </a:p>
          <a:p>
            <a:pPr marL="342900" indent="-342900"/>
            <a:r>
              <a:rPr lang="nl-NL" dirty="0" smtClean="0"/>
              <a:t>Daarom nuanceert Hij hier de Gehenna niet.</a:t>
            </a:r>
          </a:p>
          <a:p>
            <a:pPr marL="342900" indent="-342900"/>
            <a:r>
              <a:rPr lang="nl-NL" dirty="0" smtClean="0"/>
              <a:t>Hij gaat hier niet op vooruit lopen, en alvast aangeven dat na Zijn overwinning alles</a:t>
            </a:r>
          </a:p>
          <a:p>
            <a:pPr marL="342900" indent="-342900"/>
            <a:r>
              <a:rPr lang="nl-NL" dirty="0" smtClean="0"/>
              <a:t>anders wordt. </a:t>
            </a:r>
          </a:p>
          <a:p>
            <a:pPr marL="342900" indent="-342900"/>
            <a:r>
              <a:rPr lang="nl-NL" dirty="0" smtClean="0"/>
              <a:t>Hij vertelt hier niet dat na Zijn overwinning Satan gebonden wordt, en dat Satan zelfs in</a:t>
            </a:r>
          </a:p>
          <a:p>
            <a:pPr marL="342900" indent="-342900"/>
            <a:r>
              <a:rPr lang="nl-NL" dirty="0" smtClean="0"/>
              <a:t>de Gehenna beperkingen zullen worden opgelegd. Omdat zelfs daar Jezus alle macht </a:t>
            </a:r>
          </a:p>
          <a:p>
            <a:pPr marL="342900" indent="-342900"/>
            <a:r>
              <a:rPr lang="nl-NL" dirty="0" smtClean="0"/>
              <a:t>krijgt en Zijn recht zal handhaven.</a:t>
            </a:r>
          </a:p>
          <a:p>
            <a:pPr marL="342900" indent="-342900"/>
            <a:r>
              <a:rPr lang="nl-NL" dirty="0" smtClean="0"/>
              <a:t>Jezus vertelt hier ook niet dat na de jongste dag Satan in een poel van vuur en zwavel </a:t>
            </a:r>
          </a:p>
          <a:p>
            <a:pPr marL="342900" indent="-342900"/>
            <a:r>
              <a:rPr lang="nl-NL" dirty="0" smtClean="0"/>
              <a:t>gegooid gaat worden, en dat hij vanaf dat moment geen enkel mens meer kan verleiden.</a:t>
            </a:r>
          </a:p>
          <a:p>
            <a:pPr marL="342900" indent="-342900"/>
            <a:r>
              <a:rPr lang="nl-NL" dirty="0" smtClean="0"/>
              <a:t>Exit Satan.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2923877"/>
          </a:xfrm>
          <a:prstGeom prst="rect">
            <a:avLst/>
          </a:prstGeom>
          <a:noFill/>
        </p:spPr>
        <p:txBody>
          <a:bodyPr wrap="square" rtlCol="0">
            <a:spAutoFit/>
          </a:bodyPr>
          <a:lstStyle/>
          <a:p>
            <a:pPr marL="342900" indent="-342900">
              <a:buFont typeface="+mj-lt"/>
              <a:buAutoNum type="arabicPeriod"/>
            </a:pPr>
            <a:endParaRPr lang="nl-NL" dirty="0" smtClean="0"/>
          </a:p>
          <a:p>
            <a:pPr marL="342900" indent="-342900">
              <a:buFont typeface="+mj-lt"/>
              <a:buAutoNum type="arabicPeriod"/>
            </a:pPr>
            <a:endParaRPr lang="nl-NL" dirty="0" smtClean="0"/>
          </a:p>
          <a:p>
            <a:pPr marL="342900" indent="-342900">
              <a:buFont typeface="+mj-lt"/>
              <a:buAutoNum type="arabicPeriod" startAt="6"/>
            </a:pPr>
            <a:r>
              <a:rPr lang="nl-NL" sz="2000" b="1" dirty="0" smtClean="0"/>
              <a:t>Interpretatie Matteüs 18:8-11, over het eeuwigbrandend vuur. (vervolg 2)</a:t>
            </a:r>
          </a:p>
          <a:p>
            <a:pPr marL="342900" indent="-342900">
              <a:buFont typeface="+mj-lt"/>
              <a:buAutoNum type="arabicPeriod" startAt="6"/>
            </a:pPr>
            <a:endParaRPr lang="nl-NL" sz="2000" b="1" dirty="0" smtClean="0"/>
          </a:p>
          <a:p>
            <a:pPr marL="342900" indent="-342900"/>
            <a:r>
              <a:rPr lang="nl-NL" dirty="0" smtClean="0"/>
              <a:t>Jezus houdt zich hier nog niet bezig met wat komen gaat.</a:t>
            </a:r>
          </a:p>
          <a:p>
            <a:pPr marL="342900" indent="-342900"/>
            <a:r>
              <a:rPr lang="nl-NL" dirty="0" smtClean="0"/>
              <a:t>Jezus richt zich op Zijn taak.</a:t>
            </a:r>
          </a:p>
          <a:p>
            <a:pPr marL="342900" indent="-342900"/>
            <a:r>
              <a:rPr lang="nl-NL" dirty="0" smtClean="0"/>
              <a:t>Vandaar, denk ik, dat hier alle nadruk moet komen te vallen op dat ene extra vers dat in</a:t>
            </a:r>
          </a:p>
          <a:p>
            <a:pPr marL="342900" indent="-342900"/>
            <a:r>
              <a:rPr lang="nl-NL" dirty="0" smtClean="0"/>
              <a:t>enkele handschriften voorkomt:</a:t>
            </a:r>
          </a:p>
          <a:p>
            <a:pPr marL="342900" indent="-342900"/>
            <a:endParaRPr lang="nl-NL" dirty="0" smtClean="0"/>
          </a:p>
          <a:p>
            <a:pPr marL="342900" indent="-342900"/>
            <a:r>
              <a:rPr lang="nl-NL" b="1" dirty="0" smtClean="0">
                <a:solidFill>
                  <a:srgbClr val="C00000"/>
                </a:solidFill>
              </a:rPr>
              <a:t>De Mensenzoon is gekomen om te zoeken en te redden wat verloren was.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155531"/>
          </a:xfrm>
          <a:prstGeom prst="rect">
            <a:avLst/>
          </a:prstGeom>
          <a:noFill/>
        </p:spPr>
        <p:txBody>
          <a:bodyPr wrap="square" rtlCol="0">
            <a:spAutoFit/>
          </a:bodyPr>
          <a:lstStyle/>
          <a:p>
            <a:pPr marL="342900" indent="-342900">
              <a:buFont typeface="+mj-lt"/>
              <a:buAutoNum type="arabicPeriod"/>
            </a:pPr>
            <a:endParaRPr lang="nl-NL" dirty="0" smtClean="0"/>
          </a:p>
          <a:p>
            <a:pPr marL="342900" indent="-342900"/>
            <a:endParaRPr lang="nl-NL" dirty="0" smtClean="0"/>
          </a:p>
          <a:p>
            <a:pPr marL="457200" indent="-457200">
              <a:buFont typeface="+mj-lt"/>
              <a:buAutoNum type="arabicPeriod" startAt="7"/>
            </a:pPr>
            <a:r>
              <a:rPr lang="nl-NL" sz="2000" b="1" dirty="0" smtClean="0"/>
              <a:t>Interpretatie Marcus 9:43-49, over het vuur dat niet dooft.</a:t>
            </a:r>
          </a:p>
          <a:p>
            <a:pPr marL="457200" indent="-457200">
              <a:buFont typeface="+mj-lt"/>
              <a:buAutoNum type="arabicPeriod" startAt="7"/>
            </a:pPr>
            <a:endParaRPr lang="nl-NL" sz="2000" b="1" dirty="0" smtClean="0"/>
          </a:p>
          <a:p>
            <a:pPr marL="457200" indent="-457200"/>
            <a:r>
              <a:rPr lang="nl-NL" sz="2000" dirty="0" smtClean="0">
                <a:solidFill>
                  <a:srgbClr val="00B0F0"/>
                </a:solidFill>
              </a:rPr>
              <a:t>Als je hand je op de verkeerde weg brengt, hak hem dan af: je kunt beter </a:t>
            </a:r>
          </a:p>
          <a:p>
            <a:pPr marL="457200" indent="-457200"/>
            <a:r>
              <a:rPr lang="nl-NL" sz="2000" dirty="0" smtClean="0">
                <a:solidFill>
                  <a:srgbClr val="00B0F0"/>
                </a:solidFill>
              </a:rPr>
              <a:t>verminkt het leven binnengaan dan in bezit van twee handen naar de Gehenna</a:t>
            </a:r>
          </a:p>
          <a:p>
            <a:pPr marL="457200" indent="-457200"/>
            <a:r>
              <a:rPr lang="nl-NL" sz="2000" dirty="0" smtClean="0">
                <a:solidFill>
                  <a:srgbClr val="00B0F0"/>
                </a:solidFill>
              </a:rPr>
              <a:t>te moeten gaan, naar </a:t>
            </a:r>
            <a:r>
              <a:rPr lang="nl-NL" sz="2000" b="1" dirty="0" smtClean="0">
                <a:solidFill>
                  <a:srgbClr val="00B0F0"/>
                </a:solidFill>
              </a:rPr>
              <a:t>het onblusbaar vuur.</a:t>
            </a:r>
          </a:p>
          <a:p>
            <a:pPr marL="457200" indent="-457200"/>
            <a:r>
              <a:rPr lang="nl-NL" sz="2000" dirty="0" smtClean="0">
                <a:solidFill>
                  <a:srgbClr val="00B0F0"/>
                </a:solidFill>
              </a:rPr>
              <a:t>Als je voet je op de verkeerde weg brengt, hak hem dan af: je kunt beter kreupel</a:t>
            </a:r>
          </a:p>
          <a:p>
            <a:pPr marL="457200" indent="-457200"/>
            <a:r>
              <a:rPr lang="nl-NL" sz="2000" dirty="0" smtClean="0">
                <a:solidFill>
                  <a:srgbClr val="00B0F0"/>
                </a:solidFill>
              </a:rPr>
              <a:t>het leven binnengaan dan in het bezit van twee voeten in de </a:t>
            </a:r>
            <a:r>
              <a:rPr lang="nl-NL" sz="2000" b="1" dirty="0" smtClean="0">
                <a:solidFill>
                  <a:srgbClr val="00B0F0"/>
                </a:solidFill>
              </a:rPr>
              <a:t>Gehenna</a:t>
            </a:r>
            <a:r>
              <a:rPr lang="nl-NL" sz="2000" dirty="0" smtClean="0">
                <a:solidFill>
                  <a:srgbClr val="00B0F0"/>
                </a:solidFill>
              </a:rPr>
              <a:t> </a:t>
            </a:r>
          </a:p>
          <a:p>
            <a:pPr marL="457200" indent="-457200"/>
            <a:r>
              <a:rPr lang="nl-NL" sz="2000" dirty="0" smtClean="0">
                <a:solidFill>
                  <a:srgbClr val="00B0F0"/>
                </a:solidFill>
              </a:rPr>
              <a:t>geworpen te worden.</a:t>
            </a:r>
          </a:p>
          <a:p>
            <a:pPr marL="457200" indent="-457200"/>
            <a:r>
              <a:rPr lang="nl-NL" sz="2000" dirty="0" smtClean="0">
                <a:solidFill>
                  <a:srgbClr val="00B0F0"/>
                </a:solidFill>
              </a:rPr>
              <a:t>En als je oog je op de verkeerde weg brengt, ruk het dan uit: je kunt beter met</a:t>
            </a:r>
          </a:p>
          <a:p>
            <a:pPr marL="457200" indent="-457200"/>
            <a:r>
              <a:rPr lang="nl-NL" sz="2000" dirty="0" smtClean="0">
                <a:solidFill>
                  <a:srgbClr val="00B0F0"/>
                </a:solidFill>
              </a:rPr>
              <a:t>één oog het koninkrijk van God binnengaan dan in het bezit van twee ogen in de</a:t>
            </a:r>
          </a:p>
          <a:p>
            <a:pPr marL="457200" indent="-457200"/>
            <a:r>
              <a:rPr lang="nl-NL" sz="2000" b="1" dirty="0" smtClean="0">
                <a:solidFill>
                  <a:srgbClr val="00B0F0"/>
                </a:solidFill>
              </a:rPr>
              <a:t>Gehenna </a:t>
            </a:r>
            <a:r>
              <a:rPr lang="nl-NL" sz="2000" dirty="0" smtClean="0">
                <a:solidFill>
                  <a:srgbClr val="00B0F0"/>
                </a:solidFill>
              </a:rPr>
              <a:t>geworpen worden, </a:t>
            </a:r>
            <a:r>
              <a:rPr lang="nl-NL" sz="2000" b="1" dirty="0" smtClean="0">
                <a:solidFill>
                  <a:srgbClr val="00B0F0"/>
                </a:solidFill>
              </a:rPr>
              <a:t>waar de wormen blijven knagen en het vuur niet</a:t>
            </a:r>
          </a:p>
          <a:p>
            <a:pPr marL="457200" indent="-457200"/>
            <a:r>
              <a:rPr lang="nl-NL" sz="2000" b="1" dirty="0" smtClean="0">
                <a:solidFill>
                  <a:srgbClr val="00B0F0"/>
                </a:solidFill>
              </a:rPr>
              <a:t>dooft.</a:t>
            </a:r>
          </a:p>
          <a:p>
            <a:pPr marL="457200" indent="-457200"/>
            <a:r>
              <a:rPr lang="nl-NL" sz="2000" dirty="0" smtClean="0">
                <a:solidFill>
                  <a:srgbClr val="00B0F0"/>
                </a:solidFill>
              </a:rPr>
              <a:t>Iedereen moet met vuur gezouten worden.</a:t>
            </a:r>
          </a:p>
          <a:p>
            <a:pPr marL="457200" indent="-457200"/>
            <a:endParaRPr lang="nl-NL" sz="2000" dirty="0" smtClean="0"/>
          </a:p>
          <a:p>
            <a:pPr marL="457200" indent="-457200"/>
            <a:r>
              <a:rPr lang="nl-NL" sz="2000" dirty="0" smtClean="0"/>
              <a:t>Niemand heeft zoveel keer gesproken over de Gehenna als Jezus.</a:t>
            </a:r>
          </a:p>
          <a:p>
            <a:pPr marL="457200" indent="-457200"/>
            <a:r>
              <a:rPr lang="nl-NL" sz="2000" dirty="0" smtClean="0"/>
              <a:t>Hij stond er alleen voor om aan </a:t>
            </a:r>
            <a:r>
              <a:rPr lang="nl-NL" sz="2000" b="1" dirty="0" smtClean="0"/>
              <a:t>de eeuwigdurende realiteit van de Gehenna </a:t>
            </a:r>
          </a:p>
          <a:p>
            <a:pPr marL="457200" indent="-457200"/>
            <a:r>
              <a:rPr lang="nl-NL" sz="2000" dirty="0" smtClean="0"/>
              <a:t>een einde te maken.</a:t>
            </a:r>
          </a:p>
          <a:p>
            <a:endParaRPr lang="nl-N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pPr marL="342900" indent="-342900">
              <a:buFont typeface="+mj-lt"/>
              <a:buAutoNum type="arabicPeriod"/>
            </a:pPr>
            <a:endParaRPr lang="nl-NL" dirty="0" smtClean="0"/>
          </a:p>
          <a:p>
            <a:pPr marL="342900" indent="-342900"/>
            <a:endParaRPr lang="nl-NL" dirty="0" smtClean="0"/>
          </a:p>
          <a:p>
            <a:pPr marL="457200" indent="-457200">
              <a:buFont typeface="+mj-lt"/>
              <a:buAutoNum type="arabicPeriod" startAt="7"/>
            </a:pPr>
            <a:r>
              <a:rPr lang="nl-NL" sz="2000" b="1" dirty="0" smtClean="0"/>
              <a:t>Interpretatie Marcus 9:43-49, over het vuur dat niet dooft. (vervolg)</a:t>
            </a:r>
          </a:p>
          <a:p>
            <a:pPr marL="457200" indent="-457200">
              <a:buFont typeface="+mj-lt"/>
              <a:buAutoNum type="arabicPeriod" startAt="7"/>
            </a:pPr>
            <a:endParaRPr lang="nl-NL" sz="2000" b="1" dirty="0" smtClean="0"/>
          </a:p>
          <a:p>
            <a:r>
              <a:rPr lang="nl-NL" sz="2000" dirty="0" smtClean="0"/>
              <a:t>Dit vers sluit af met de zin:</a:t>
            </a:r>
          </a:p>
          <a:p>
            <a:r>
              <a:rPr lang="nl-NL" sz="2000" b="1" dirty="0" smtClean="0">
                <a:solidFill>
                  <a:srgbClr val="C00000"/>
                </a:solidFill>
              </a:rPr>
              <a:t>Iedereen moet met vuur gezouten worden.</a:t>
            </a:r>
          </a:p>
          <a:p>
            <a:endParaRPr lang="nl-NL" sz="2000" b="1" dirty="0" smtClean="0">
              <a:solidFill>
                <a:srgbClr val="C00000"/>
              </a:solidFill>
            </a:endParaRPr>
          </a:p>
          <a:p>
            <a:r>
              <a:rPr lang="nl-NL" sz="2000" dirty="0" smtClean="0"/>
              <a:t>Niemand kan zonder vuur, zonder straf.</a:t>
            </a:r>
          </a:p>
          <a:p>
            <a:r>
              <a:rPr lang="nl-NL" sz="2000" dirty="0" smtClean="0"/>
              <a:t>Een proportionele straf is rechtvaardig en een zegen.</a:t>
            </a:r>
          </a:p>
          <a:p>
            <a:r>
              <a:rPr lang="nl-NL" sz="2000" dirty="0" smtClean="0"/>
              <a:t>Niemand kan zonder straf, noch zonder strafdreiging.</a:t>
            </a:r>
          </a:p>
          <a:p>
            <a:endParaRPr lang="nl-NL" sz="2000" dirty="0" smtClean="0"/>
          </a:p>
          <a:p>
            <a:r>
              <a:rPr lang="nl-NL" sz="2000" dirty="0" smtClean="0"/>
              <a:t>Vandaar dat Jezus na Zijn overwinning de Gehenna nog tijdelijk intact laat.</a:t>
            </a:r>
          </a:p>
          <a:p>
            <a:r>
              <a:rPr lang="nl-NL" sz="2000" dirty="0" smtClean="0"/>
              <a:t>De Gehenna blijft een afschrikwekkend oord, waar je niet wilt komen.</a:t>
            </a:r>
          </a:p>
          <a:p>
            <a:endParaRPr lang="nl-NL" sz="2000" dirty="0" smtClean="0"/>
          </a:p>
          <a:p>
            <a:r>
              <a:rPr lang="nl-NL" sz="2000" dirty="0" smtClean="0"/>
              <a:t>Ook gelovigen, deels behept met de oude mens, hebben straf en strafdreiging nodig.</a:t>
            </a:r>
          </a:p>
          <a:p>
            <a:r>
              <a:rPr lang="nl-NL" sz="2000" dirty="0" smtClean="0"/>
              <a:t>Het kan anders zomaar dat ze God verlaten, zich aan de kerk onttrekken, en gaan doen wat goed is in eigen ogen.</a:t>
            </a:r>
          </a:p>
          <a:p>
            <a:r>
              <a:rPr lang="nl-NL" sz="2000" dirty="0" smtClean="0"/>
              <a:t>Dan gaat het zout zijn kracht verliezen. Dat wil Jezus hoe dan ook voorkomen!</a:t>
            </a:r>
            <a:endParaRPr lang="nl-NL"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04664"/>
            <a:ext cx="8568952" cy="6186309"/>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startAt="8"/>
            </a:pPr>
            <a:r>
              <a:rPr lang="nl-NL" sz="2000" b="1" dirty="0" smtClean="0"/>
              <a:t>Jezus bidt slechts voor hen die door de Vader aan Hem gegeven zijn.</a:t>
            </a:r>
          </a:p>
          <a:p>
            <a:endParaRPr lang="nl-NL" sz="2000" dirty="0" smtClean="0"/>
          </a:p>
          <a:p>
            <a:r>
              <a:rPr lang="nl-NL" sz="2000" dirty="0" smtClean="0"/>
              <a:t>We lezen:</a:t>
            </a:r>
          </a:p>
          <a:p>
            <a:endParaRPr lang="nl-NL" sz="2000" dirty="0" smtClean="0"/>
          </a:p>
          <a:p>
            <a:r>
              <a:rPr lang="nl-NL" sz="2000" dirty="0" smtClean="0">
                <a:solidFill>
                  <a:srgbClr val="00B0F0"/>
                </a:solidFill>
              </a:rPr>
              <a:t>Ik bid voor hen. Ik bid niet voor de wereld, maar voor de mensen die U Mij hebt gegeven, omdat zij van U zijn.</a:t>
            </a:r>
          </a:p>
          <a:p>
            <a:r>
              <a:rPr lang="nl-NL" sz="2000" dirty="0" smtClean="0">
                <a:solidFill>
                  <a:srgbClr val="00B0F0"/>
                </a:solidFill>
              </a:rPr>
              <a:t>(Johannes 17:9)</a:t>
            </a:r>
          </a:p>
          <a:p>
            <a:endParaRPr lang="nl-NL" sz="2000" dirty="0" smtClean="0"/>
          </a:p>
          <a:p>
            <a:r>
              <a:rPr lang="nl-NL" sz="2000" dirty="0" smtClean="0"/>
              <a:t>Jezus selecteert en conformeert zich daarbij aan Gods </a:t>
            </a:r>
            <a:r>
              <a:rPr lang="nl-NL" sz="2000" dirty="0" err="1" smtClean="0"/>
              <a:t>uitverkiezingsplan</a:t>
            </a:r>
            <a:r>
              <a:rPr lang="nl-NL" sz="2000" dirty="0" smtClean="0"/>
              <a:t>.</a:t>
            </a:r>
          </a:p>
          <a:p>
            <a:r>
              <a:rPr lang="nl-NL" sz="2000" dirty="0" smtClean="0"/>
              <a:t>Jezus kwam in eerste instantie voor het volk Israël.</a:t>
            </a:r>
          </a:p>
          <a:p>
            <a:r>
              <a:rPr lang="nl-NL" sz="2000" dirty="0" smtClean="0"/>
              <a:t>Daar richtte Hij zich op.</a:t>
            </a:r>
          </a:p>
          <a:p>
            <a:r>
              <a:rPr lang="nl-NL" sz="2000" dirty="0" smtClean="0"/>
              <a:t>Alleen een enkele keer hielp Hij een heiden. (Matteüs 15)</a:t>
            </a:r>
          </a:p>
          <a:p>
            <a:endParaRPr lang="nl-NL" sz="2000" dirty="0" smtClean="0"/>
          </a:p>
          <a:p>
            <a:r>
              <a:rPr lang="nl-NL" sz="2000" dirty="0" smtClean="0"/>
              <a:t>God werkt van klein naar groot. </a:t>
            </a:r>
          </a:p>
          <a:p>
            <a:r>
              <a:rPr lang="nl-NL" sz="2000" dirty="0" smtClean="0"/>
              <a:t>Het woord wordt geplant en moet daarna over de hele wereld worden verkondigd. Jezus bidt voor hen die dit werk gaan doen, en in de tijd gezien zal Hij gaan bidden voor allen die Hij wil bereiken.</a:t>
            </a:r>
          </a:p>
          <a:p>
            <a:r>
              <a:rPr lang="nl-NL" sz="2000" dirty="0" smtClean="0"/>
              <a:t>Jezus houdt zich aan een stappenplan. Wat later komt, komt later in zicht.</a:t>
            </a:r>
            <a:endParaRPr lang="nl-NL"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570756"/>
          </a:xfrm>
          <a:prstGeom prst="rect">
            <a:avLst/>
          </a:prstGeom>
          <a:noFill/>
        </p:spPr>
        <p:txBody>
          <a:bodyPr wrap="square" rtlCol="0">
            <a:spAutoFit/>
          </a:bodyPr>
          <a:lstStyle/>
          <a:p>
            <a:endParaRPr lang="nl-NL" dirty="0" smtClean="0"/>
          </a:p>
          <a:p>
            <a:endParaRPr lang="nl-NL" dirty="0" smtClean="0"/>
          </a:p>
          <a:p>
            <a:r>
              <a:rPr lang="nl-NL" sz="2000" dirty="0" smtClean="0"/>
              <a:t>Nu zijn engelen geesten, die zodra zij de strijd aangaan dit bij voorkeur op een geestelijke manier doen. </a:t>
            </a:r>
          </a:p>
          <a:p>
            <a:r>
              <a:rPr lang="nl-NL" sz="2000" dirty="0" smtClean="0"/>
              <a:t>Daarom, denk ik, dat de massale opstand tegen het kamp van de heiligen en de geliefde stad op een geestelijke manier beslecht wordt.</a:t>
            </a:r>
          </a:p>
          <a:p>
            <a:r>
              <a:rPr lang="nl-NL" sz="2000" dirty="0" smtClean="0"/>
              <a:t>De hemelse legerscharen vallen op een geestelijke manier aan en dwingen alle ongelovigen in de vuurpoel. </a:t>
            </a:r>
          </a:p>
          <a:p>
            <a:r>
              <a:rPr lang="nl-NL" sz="2000" dirty="0" smtClean="0"/>
              <a:t>Deze dwang is zo alomvattend, dat er terecht gezegd kan worden dat al de opstandelingen in de vuurpoel zullen worden gegooid. (Openbaring 20:14)</a:t>
            </a:r>
          </a:p>
          <a:p>
            <a:endParaRPr lang="nl-NL" sz="2000" dirty="0" smtClean="0"/>
          </a:p>
          <a:p>
            <a:r>
              <a:rPr lang="nl-NL" sz="2000" dirty="0" smtClean="0"/>
              <a:t>Na de opstand, denk ik, worden alle opstandige gevoelens verteerd.</a:t>
            </a:r>
          </a:p>
          <a:p>
            <a:r>
              <a:rPr lang="nl-NL" sz="2000" dirty="0" smtClean="0"/>
              <a:t>Maar daarmee stopt het niet, de engelen gaan door.</a:t>
            </a:r>
          </a:p>
          <a:p>
            <a:r>
              <a:rPr lang="nl-NL" sz="2000" dirty="0" smtClean="0"/>
              <a:t>De vuurpoel, denk ik, is een geestelijk reinigingsbad.</a:t>
            </a:r>
          </a:p>
          <a:p>
            <a:r>
              <a:rPr lang="nl-NL" sz="2000" dirty="0" smtClean="0"/>
              <a:t>De engelen nemen alle opstandelingen nog verder onder handen.</a:t>
            </a:r>
          </a:p>
          <a:p>
            <a:r>
              <a:rPr lang="nl-NL" sz="2000" dirty="0" smtClean="0"/>
              <a:t>In die vuurpoel maken de engelen de dienst uit.</a:t>
            </a:r>
          </a:p>
          <a:p>
            <a:r>
              <a:rPr lang="nl-NL" sz="2000" dirty="0" smtClean="0">
                <a:solidFill>
                  <a:srgbClr val="C00000"/>
                </a:solidFill>
              </a:rPr>
              <a:t>Al die opstandelingen, die zojuist een verheerlijkt lichaam hebben ontvangen, krijgen een geestelijke reinigingsbeurt. </a:t>
            </a:r>
            <a:endParaRPr lang="nl-NL" dirty="0" smtClean="0">
              <a:solidFill>
                <a:srgbClr val="C0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640960" cy="5940088"/>
          </a:xfrm>
          <a:prstGeom prst="rect">
            <a:avLst/>
          </a:prstGeom>
          <a:noFill/>
        </p:spPr>
        <p:txBody>
          <a:bodyPr wrap="square" rtlCol="0">
            <a:spAutoFit/>
          </a:bodyPr>
          <a:lstStyle/>
          <a:p>
            <a:endParaRPr lang="nl-NL" sz="2000" dirty="0" smtClean="0"/>
          </a:p>
          <a:p>
            <a:endParaRPr lang="nl-NL" sz="2000" dirty="0" smtClean="0"/>
          </a:p>
          <a:p>
            <a:pPr marL="457200" indent="-457200">
              <a:buFont typeface="+mj-lt"/>
              <a:buAutoNum type="arabicPeriod" startAt="9"/>
            </a:pPr>
            <a:r>
              <a:rPr lang="nl-NL" sz="2000" b="1" dirty="0" smtClean="0"/>
              <a:t>Een kleine hel maakt van Jezus een kleine Redder.</a:t>
            </a:r>
          </a:p>
          <a:p>
            <a:endParaRPr lang="nl-NL" sz="2000" dirty="0" smtClean="0"/>
          </a:p>
          <a:p>
            <a:r>
              <a:rPr lang="nl-NL" sz="2000" dirty="0" smtClean="0"/>
              <a:t>“Wanneer mensen spreken over een kleine hel, is dat omdat ze denken dat ze slechts kleine zonden hebben, en omdat ze geloven in een kleine Redder”</a:t>
            </a:r>
          </a:p>
          <a:p>
            <a:r>
              <a:rPr lang="nl-NL" sz="2000" dirty="0" smtClean="0"/>
              <a:t>- Charles Spurgeon.</a:t>
            </a:r>
          </a:p>
          <a:p>
            <a:endParaRPr lang="nl-NL" sz="2000" dirty="0" smtClean="0"/>
          </a:p>
          <a:p>
            <a:r>
              <a:rPr lang="nl-NL" sz="2000" dirty="0" smtClean="0"/>
              <a:t>Als het geloof z’n angel verliest, verliest het ook zijn glans.</a:t>
            </a:r>
          </a:p>
          <a:p>
            <a:endParaRPr lang="nl-NL" sz="2000" dirty="0" smtClean="0"/>
          </a:p>
          <a:p>
            <a:r>
              <a:rPr lang="nl-NL" sz="2000" dirty="0" smtClean="0"/>
              <a:t>De hel is een vreselijke realiteit tot aan de jongste dag.</a:t>
            </a:r>
          </a:p>
          <a:p>
            <a:r>
              <a:rPr lang="nl-NL" sz="2000" dirty="0" smtClean="0"/>
              <a:t>Velen ondergaan op dit moment ondraaglijke pijnen in de hel.</a:t>
            </a:r>
          </a:p>
          <a:p>
            <a:r>
              <a:rPr lang="nl-NL" sz="2000" dirty="0" smtClean="0"/>
              <a:t>Velen zullen, zelfs met de huidige kennis, de hel verkiezen boven de hemel.</a:t>
            </a:r>
          </a:p>
          <a:p>
            <a:r>
              <a:rPr lang="nl-NL" sz="2000" dirty="0" smtClean="0"/>
              <a:t>Afschuwelijk, want daarmee negeren zij al Jezus’ waarschuwingen.</a:t>
            </a:r>
          </a:p>
          <a:p>
            <a:r>
              <a:rPr lang="nl-NL" sz="2000" dirty="0" smtClean="0"/>
              <a:t>Dan gaat gelden: Wie niet horen wil, zal het voelen.</a:t>
            </a:r>
          </a:p>
          <a:p>
            <a:endParaRPr lang="nl-NL" sz="2000" dirty="0" smtClean="0"/>
          </a:p>
          <a:p>
            <a:r>
              <a:rPr lang="nl-NL" sz="2000" dirty="0" smtClean="0"/>
              <a:t>De hel is meer dan afschuwelijk. Het is één grote hel.</a:t>
            </a:r>
          </a:p>
          <a:p>
            <a:r>
              <a:rPr lang="nl-NL" sz="2000" dirty="0" smtClean="0"/>
              <a:t>Gelukkig dat we een grote Redder hebben om allen, op de jongste dag, uit deze grote hel te verlossen.</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5847755"/>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startAt="10"/>
            </a:pPr>
            <a:r>
              <a:rPr lang="nl-NL" sz="2000" b="1" dirty="0" smtClean="0"/>
              <a:t>Als alles goed komt, waar spannen we ons dan nog voor in?</a:t>
            </a:r>
          </a:p>
          <a:p>
            <a:pPr marL="342900" indent="-342900">
              <a:buFont typeface="+mj-lt"/>
              <a:buAutoNum type="arabicPeriod" startAt="10"/>
            </a:pPr>
            <a:endParaRPr lang="nl-NL" sz="2000" b="1" dirty="0" smtClean="0"/>
          </a:p>
          <a:p>
            <a:pPr marL="342900" indent="-342900"/>
            <a:r>
              <a:rPr lang="nl-NL" sz="2000" dirty="0" smtClean="0"/>
              <a:t>Waarom zal je nog naar de kerk gaan, als alles toch goed komt?</a:t>
            </a:r>
          </a:p>
          <a:p>
            <a:pPr marL="342900" indent="-342900"/>
            <a:r>
              <a:rPr lang="nl-NL" sz="2000" dirty="0" smtClean="0"/>
              <a:t>Waarom zal je </a:t>
            </a:r>
            <a:r>
              <a:rPr lang="nl-NL" sz="2000" dirty="0" err="1" smtClean="0"/>
              <a:t>je</a:t>
            </a:r>
            <a:r>
              <a:rPr lang="nl-NL" sz="2000" dirty="0" smtClean="0"/>
              <a:t> opofferen, als uiteindelijk alles goed komt?</a:t>
            </a:r>
          </a:p>
          <a:p>
            <a:pPr marL="342900" indent="-342900"/>
            <a:r>
              <a:rPr lang="nl-NL" sz="2000" dirty="0" smtClean="0"/>
              <a:t>Waarom zal je nog geloven?</a:t>
            </a:r>
          </a:p>
          <a:p>
            <a:pPr marL="342900" indent="-342900"/>
            <a:endParaRPr lang="nl-NL" sz="2000" dirty="0" smtClean="0"/>
          </a:p>
          <a:p>
            <a:pPr marL="342900" indent="-342900"/>
            <a:r>
              <a:rPr lang="nl-NL" sz="2000" dirty="0" smtClean="0"/>
              <a:t>Waarom?</a:t>
            </a:r>
          </a:p>
          <a:p>
            <a:pPr marL="342900" indent="-342900"/>
            <a:r>
              <a:rPr lang="nl-NL" sz="2000" dirty="0" smtClean="0"/>
              <a:t>Waarom reageerde die oudste zoon zo? (Lucas 15) </a:t>
            </a:r>
          </a:p>
          <a:p>
            <a:pPr marL="342900" indent="-342900"/>
            <a:r>
              <a:rPr lang="nl-NL" sz="2000" dirty="0" smtClean="0"/>
              <a:t>Was hij jaloers op de jongste zoon, die zo van het leven had kunnen genieten?</a:t>
            </a:r>
          </a:p>
          <a:p>
            <a:pPr marL="342900" indent="-342900"/>
            <a:r>
              <a:rPr lang="nl-NL" sz="2000" dirty="0" smtClean="0"/>
              <a:t>Of ging het die oudste zoon om de erfenis?</a:t>
            </a:r>
          </a:p>
          <a:p>
            <a:pPr marL="342900" indent="-342900"/>
            <a:r>
              <a:rPr lang="nl-NL" sz="2000" dirty="0" smtClean="0"/>
              <a:t>Zou hij deze opnieuw moeten delen met zijn jongere broer?</a:t>
            </a:r>
          </a:p>
          <a:p>
            <a:pPr marL="342900" indent="-342900"/>
            <a:r>
              <a:rPr lang="nl-NL" sz="2000" dirty="0" smtClean="0"/>
              <a:t>Hoe kleiner het aantal erfgenamen, hoe groter de erfenis!</a:t>
            </a:r>
          </a:p>
          <a:p>
            <a:pPr marL="342900" indent="-342900"/>
            <a:r>
              <a:rPr lang="nl-NL" sz="2000" dirty="0" smtClean="0"/>
              <a:t>Hoe minder mensen er behouden zullen worden, hoe meer ze te verdelen</a:t>
            </a:r>
          </a:p>
          <a:p>
            <a:pPr marL="342900" indent="-342900"/>
            <a:r>
              <a:rPr lang="nl-NL" sz="2000" dirty="0" smtClean="0"/>
              <a:t>zullen hebben!</a:t>
            </a:r>
          </a:p>
          <a:p>
            <a:pPr marL="342900" indent="-342900"/>
            <a:endParaRPr lang="nl-NL" sz="2000" dirty="0" smtClean="0"/>
          </a:p>
          <a:p>
            <a:pPr marL="342900" indent="-342900"/>
            <a:r>
              <a:rPr lang="nl-NL" sz="2000" dirty="0" smtClean="0"/>
              <a:t>Spelen, onderhuids, deze gedachten een rol?</a:t>
            </a:r>
            <a:endParaRPr lang="nl-NL" sz="2000" b="1" dirty="0" smtClean="0"/>
          </a:p>
          <a:p>
            <a:endParaRPr lang="nl-NL"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536" y="548680"/>
            <a:ext cx="8496944" cy="5570756"/>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startAt="10"/>
            </a:pPr>
            <a:r>
              <a:rPr lang="nl-NL" sz="2000" b="1" dirty="0" smtClean="0"/>
              <a:t>Als alles goed komt, waar spannen we ons dan nog voor in? (vervolg)</a:t>
            </a:r>
          </a:p>
          <a:p>
            <a:pPr marL="342900" indent="-342900">
              <a:buFont typeface="+mj-lt"/>
              <a:buAutoNum type="arabicPeriod" startAt="10"/>
            </a:pPr>
            <a:endParaRPr lang="nl-NL" sz="2000" b="1" dirty="0" smtClean="0"/>
          </a:p>
          <a:p>
            <a:pPr marL="342900" indent="-342900"/>
            <a:r>
              <a:rPr lang="nl-NL" sz="2000" dirty="0" smtClean="0"/>
              <a:t>De late-alverzoening ontkent het bestaan van de hel niet.</a:t>
            </a:r>
          </a:p>
          <a:p>
            <a:pPr marL="342900" indent="-342900"/>
            <a:r>
              <a:rPr lang="nl-NL" sz="2000" dirty="0" smtClean="0"/>
              <a:t>Alleen op de jongste dag zal iedereen de hel verlaten.</a:t>
            </a:r>
          </a:p>
          <a:p>
            <a:pPr marL="342900" indent="-342900"/>
            <a:r>
              <a:rPr lang="nl-NL" sz="2000" dirty="0" smtClean="0"/>
              <a:t>Zij die dan opnieuw verkeerd kiezen, zullen worden gegooid in de vuurpoel.</a:t>
            </a:r>
          </a:p>
          <a:p>
            <a:pPr marL="342900" indent="-342900"/>
            <a:r>
              <a:rPr lang="nl-NL" sz="2000" dirty="0" smtClean="0"/>
              <a:t>Iedereen zal daar geestelijk worden gereinigd.</a:t>
            </a:r>
          </a:p>
          <a:p>
            <a:pPr marL="342900" indent="-342900"/>
            <a:r>
              <a:rPr lang="nl-NL" sz="2000" dirty="0" smtClean="0"/>
              <a:t>Dit proces kan geestelijk zeker veel pijn oproepen.</a:t>
            </a:r>
          </a:p>
          <a:p>
            <a:pPr marL="342900" indent="-342900"/>
            <a:r>
              <a:rPr lang="nl-NL" sz="2000" dirty="0" smtClean="0"/>
              <a:t>Niemand hoeft hier verlangend naar uit te zien.</a:t>
            </a:r>
          </a:p>
          <a:p>
            <a:pPr marL="342900" indent="-342900"/>
            <a:r>
              <a:rPr lang="nl-NL" sz="2000" dirty="0" smtClean="0"/>
              <a:t>Zeker ook, omdat dit wel een lang proces kan worden.</a:t>
            </a:r>
          </a:p>
          <a:p>
            <a:pPr marL="342900" indent="-342900"/>
            <a:endParaRPr lang="nl-NL" sz="2000" dirty="0" smtClean="0"/>
          </a:p>
          <a:p>
            <a:pPr marL="342900" indent="-342900"/>
            <a:r>
              <a:rPr lang="nl-NL" sz="2000" dirty="0" smtClean="0">
                <a:solidFill>
                  <a:srgbClr val="C00000"/>
                </a:solidFill>
              </a:rPr>
              <a:t>De late-alverzoening poneert dat na de rechtvaardige straf (in de hel) een</a:t>
            </a:r>
          </a:p>
          <a:p>
            <a:pPr marL="342900" indent="-342900"/>
            <a:r>
              <a:rPr lang="nl-NL" sz="2000" dirty="0" smtClean="0">
                <a:solidFill>
                  <a:srgbClr val="C00000"/>
                </a:solidFill>
              </a:rPr>
              <a:t>reinigingsproces volgt.</a:t>
            </a:r>
          </a:p>
          <a:p>
            <a:pPr marL="342900" indent="-342900"/>
            <a:endParaRPr lang="nl-NL" sz="2000" dirty="0" smtClean="0"/>
          </a:p>
          <a:p>
            <a:pPr marL="342900" indent="-342900"/>
            <a:r>
              <a:rPr lang="nl-NL" sz="2000" dirty="0" smtClean="0"/>
              <a:t>God zal eerst proportioneel straffen, waarop Hij een periode zal laten volgen</a:t>
            </a:r>
          </a:p>
          <a:p>
            <a:pPr marL="342900" indent="-342900"/>
            <a:r>
              <a:rPr lang="nl-NL" sz="2000" dirty="0" smtClean="0"/>
              <a:t>waarin alle ongelovigen nog een herkansing zullen krijgen.</a:t>
            </a:r>
          </a:p>
          <a:p>
            <a:pPr marL="342900" indent="-342900"/>
            <a:r>
              <a:rPr lang="nl-NL" sz="2000" dirty="0" smtClean="0"/>
              <a:t>God straft proportioneel. Daarom is die straf ook eindig.</a:t>
            </a:r>
            <a:endParaRPr lang="nl-NL" sz="2000" b="1"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3662541"/>
          </a:xfrm>
          <a:prstGeom prst="rect">
            <a:avLst/>
          </a:prstGeom>
          <a:noFill/>
        </p:spPr>
        <p:txBody>
          <a:bodyPr wrap="square" rtlCol="0">
            <a:spAutoFit/>
          </a:bodyPr>
          <a:lstStyle/>
          <a:p>
            <a:endParaRPr lang="nl-NL" dirty="0" smtClean="0"/>
          </a:p>
          <a:p>
            <a:endParaRPr lang="nl-NL" dirty="0" smtClean="0"/>
          </a:p>
          <a:p>
            <a:r>
              <a:rPr lang="nl-NL" sz="2000" dirty="0" smtClean="0"/>
              <a:t>Laten we vervolgens enkele teksten nalopen die direct het idee van de late-alverzoening ondersteunen:</a:t>
            </a:r>
          </a:p>
          <a:p>
            <a:pPr marL="342900" indent="-342900">
              <a:buFont typeface="+mj-lt"/>
              <a:buAutoNum type="arabicPeriod"/>
            </a:pPr>
            <a:r>
              <a:rPr lang="nl-NL" sz="2000" dirty="0" smtClean="0"/>
              <a:t>Alle volken op aarde zullen gezegend worden. (Genesis 12:3)</a:t>
            </a:r>
          </a:p>
          <a:p>
            <a:pPr marL="342900" indent="-342900">
              <a:buFont typeface="+mj-lt"/>
              <a:buAutoNum type="arabicPeriod"/>
            </a:pPr>
            <a:r>
              <a:rPr lang="nl-NL" sz="2000" dirty="0" smtClean="0"/>
              <a:t>Eén mens is voor alle mensen gestorven. (2 Korintiërs 5:14-15)</a:t>
            </a:r>
          </a:p>
          <a:p>
            <a:pPr marL="342900" indent="-342900">
              <a:buFont typeface="+mj-lt"/>
              <a:buAutoNum type="arabicPeriod"/>
            </a:pPr>
            <a:r>
              <a:rPr lang="nl-NL" sz="2000" dirty="0" smtClean="0"/>
              <a:t>Door één Mens worden alle mensen gerechtvaardigd. (Romeinen 5:18)</a:t>
            </a:r>
          </a:p>
          <a:p>
            <a:pPr marL="342900" indent="-342900">
              <a:buFont typeface="+mj-lt"/>
              <a:buAutoNum type="arabicPeriod"/>
            </a:pPr>
            <a:r>
              <a:rPr lang="nl-NL" sz="2000" dirty="0" smtClean="0"/>
              <a:t>God ontfermt zich over allen (Romeinen 11:32)</a:t>
            </a:r>
          </a:p>
          <a:p>
            <a:pPr marL="342900" indent="-342900">
              <a:buFont typeface="+mj-lt"/>
              <a:buAutoNum type="arabicPeriod"/>
            </a:pPr>
            <a:r>
              <a:rPr lang="nl-NL" sz="2000" dirty="0" smtClean="0"/>
              <a:t>Jezus brengt verzoening voor de hele wereld. (1 Johannes 2:2)</a:t>
            </a:r>
          </a:p>
          <a:p>
            <a:pPr marL="342900" indent="-342900">
              <a:buFont typeface="+mj-lt"/>
              <a:buAutoNum type="arabicPeriod"/>
            </a:pPr>
            <a:r>
              <a:rPr lang="nl-NL" sz="2000" dirty="0" smtClean="0"/>
              <a:t>Alle tong zal van harte belijden dat Jezus Christus is Heer. (Romeinen 14:11)</a:t>
            </a:r>
          </a:p>
          <a:p>
            <a:pPr marL="342900" indent="-342900">
              <a:buFont typeface="+mj-lt"/>
              <a:buAutoNum type="arabicPeriod"/>
            </a:pPr>
            <a:r>
              <a:rPr lang="nl-NL" sz="2000" dirty="0" smtClean="0"/>
              <a:t>Alles wordt verzoend. (Kolossenzen 1:20)</a:t>
            </a:r>
          </a:p>
          <a:p>
            <a:pPr marL="342900" indent="-342900">
              <a:buFont typeface="+mj-lt"/>
              <a:buAutoNum type="arabicPeriod"/>
            </a:pPr>
            <a:endParaRPr lang="nl-N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124754"/>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a:pPr>
            <a:r>
              <a:rPr lang="nl-NL" sz="2000" b="1" dirty="0" smtClean="0"/>
              <a:t>Alle volken op aarde zullen gezegend worden. (Genesis 12:3)</a:t>
            </a:r>
          </a:p>
          <a:p>
            <a:pPr marL="342900" indent="-342900"/>
            <a:endParaRPr lang="nl-NL" dirty="0" smtClean="0"/>
          </a:p>
          <a:p>
            <a:pPr marL="342900" indent="-342900"/>
            <a:r>
              <a:rPr lang="nl-NL" sz="2000" dirty="0" smtClean="0"/>
              <a:t>We lezen Genesis 12:3b in enkele verschillende vertalingen:</a:t>
            </a:r>
          </a:p>
          <a:p>
            <a:pPr marL="342900" indent="-342900"/>
            <a:endParaRPr lang="nl-NL" sz="2000" dirty="0" smtClean="0"/>
          </a:p>
          <a:p>
            <a:pPr marL="342900" indent="-342900"/>
            <a:r>
              <a:rPr lang="nl-NL" sz="2000" dirty="0" smtClean="0">
                <a:solidFill>
                  <a:srgbClr val="00B0F0"/>
                </a:solidFill>
              </a:rPr>
              <a:t>Alle volken op de aarde zullen wensen gezegend te worden als jij.</a:t>
            </a:r>
          </a:p>
          <a:p>
            <a:pPr marL="342900" indent="-342900"/>
            <a:r>
              <a:rPr lang="nl-NL" sz="2000" dirty="0" smtClean="0">
                <a:solidFill>
                  <a:srgbClr val="00B0F0"/>
                </a:solidFill>
              </a:rPr>
              <a:t>* noot: Ook mogelijk is de vertaling: Door jou zullen alle volken op aarde</a:t>
            </a:r>
          </a:p>
          <a:p>
            <a:pPr marL="342900" indent="-342900"/>
            <a:r>
              <a:rPr lang="nl-NL" sz="2000" dirty="0" smtClean="0">
                <a:solidFill>
                  <a:srgbClr val="00B0F0"/>
                </a:solidFill>
              </a:rPr>
              <a:t>   	        gezegend worden. (NBV)</a:t>
            </a:r>
          </a:p>
          <a:p>
            <a:pPr marL="342900" indent="-342900"/>
            <a:endParaRPr lang="nl-NL" sz="2000" dirty="0" smtClean="0">
              <a:solidFill>
                <a:srgbClr val="00B0F0"/>
              </a:solidFill>
            </a:endParaRPr>
          </a:p>
          <a:p>
            <a:pPr marL="342900" indent="-342900"/>
            <a:r>
              <a:rPr lang="nl-NL" sz="2000" dirty="0" smtClean="0">
                <a:solidFill>
                  <a:srgbClr val="00B0F0"/>
                </a:solidFill>
              </a:rPr>
              <a:t>en in u zullen alle geslachten van de aardbodem gezegend worden. (HSV)</a:t>
            </a:r>
          </a:p>
          <a:p>
            <a:pPr marL="342900" indent="-342900"/>
            <a:endParaRPr lang="nl-NL" sz="2000" dirty="0" smtClean="0">
              <a:solidFill>
                <a:srgbClr val="00B0F0"/>
              </a:solidFill>
            </a:endParaRPr>
          </a:p>
          <a:p>
            <a:pPr marL="342900" indent="-342900"/>
            <a:r>
              <a:rPr lang="nl-NL" sz="2000" dirty="0" smtClean="0">
                <a:solidFill>
                  <a:srgbClr val="00B0F0"/>
                </a:solidFill>
              </a:rPr>
              <a:t>en met u zullen alle geslachten des aardbodems gezegend worden. (NBG-1951)</a:t>
            </a:r>
          </a:p>
          <a:p>
            <a:pPr marL="342900" indent="-342900"/>
            <a:endParaRPr lang="nl-NL" sz="2000" dirty="0" smtClean="0">
              <a:solidFill>
                <a:srgbClr val="00B0F0"/>
              </a:solidFill>
            </a:endParaRPr>
          </a:p>
          <a:p>
            <a:pPr marL="342900" indent="-342900"/>
            <a:r>
              <a:rPr lang="nl-NL" sz="2000" dirty="0" smtClean="0">
                <a:solidFill>
                  <a:srgbClr val="00B0F0"/>
                </a:solidFill>
              </a:rPr>
              <a:t>Om u zullen alle geslachten op aarde zich gezegend noemen, (WBV)</a:t>
            </a:r>
          </a:p>
          <a:p>
            <a:pPr marL="342900" indent="-342900"/>
            <a:endParaRPr lang="nl-NL" sz="2000" dirty="0" smtClean="0"/>
          </a:p>
          <a:p>
            <a:pPr marL="342900" indent="-342900"/>
            <a:r>
              <a:rPr lang="nl-NL" sz="2000" dirty="0" smtClean="0"/>
              <a:t>Toentertijd woonden rondom Abraham naar schatting 70 volken.</a:t>
            </a:r>
          </a:p>
          <a:p>
            <a:pPr marL="342900" indent="-342900"/>
            <a:r>
              <a:rPr lang="nl-NL" sz="2000" dirty="0" smtClean="0"/>
              <a:t>Zouden deze in de zegen gaan delen?</a:t>
            </a:r>
          </a:p>
          <a:p>
            <a:pPr marL="342900" indent="-342900"/>
            <a:r>
              <a:rPr lang="nl-NL" sz="2000" dirty="0" smtClean="0"/>
              <a:t>Wat zou Abraham daarover hebben gedacht?</a:t>
            </a:r>
          </a:p>
          <a:p>
            <a:pPr marL="342900" indent="-342900"/>
            <a:endParaRPr lang="nl-N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47755"/>
          </a:xfrm>
          <a:prstGeom prst="rect">
            <a:avLst/>
          </a:prstGeom>
          <a:noFill/>
        </p:spPr>
        <p:txBody>
          <a:bodyPr wrap="square" rtlCol="0">
            <a:spAutoFit/>
          </a:bodyPr>
          <a:lstStyle/>
          <a:p>
            <a:endParaRPr lang="nl-NL" dirty="0" smtClean="0"/>
          </a:p>
          <a:p>
            <a:endParaRPr lang="nl-NL" dirty="0" smtClean="0"/>
          </a:p>
          <a:p>
            <a:pPr marL="342900" indent="-342900">
              <a:buFont typeface="+mj-lt"/>
              <a:buAutoNum type="arabicPeriod"/>
            </a:pPr>
            <a:r>
              <a:rPr lang="nl-NL" sz="2000" b="1" dirty="0" smtClean="0"/>
              <a:t>Alle volken op aarde zullen gezegend worden. (Genesis 12:3) (vervolg)</a:t>
            </a:r>
          </a:p>
          <a:p>
            <a:pPr marL="342900" indent="-342900"/>
            <a:endParaRPr lang="nl-NL" dirty="0" smtClean="0"/>
          </a:p>
          <a:p>
            <a:pPr marL="342900" indent="-342900"/>
            <a:r>
              <a:rPr lang="nl-NL" sz="2000" dirty="0" smtClean="0"/>
              <a:t>Deze tekst is vrij fundamenteel omdat dit motief  terugkomt, ook bij de latere </a:t>
            </a:r>
          </a:p>
          <a:p>
            <a:pPr marL="342900" indent="-342900"/>
            <a:r>
              <a:rPr lang="nl-NL" sz="2000" dirty="0" smtClean="0"/>
              <a:t>aartsvaders. (Gen. 18:18; 26:4 /Isaak; 28:14/Jacob)</a:t>
            </a:r>
          </a:p>
          <a:p>
            <a:pPr marL="342900" indent="-342900"/>
            <a:endParaRPr lang="nl-NL" sz="2000" dirty="0" smtClean="0"/>
          </a:p>
          <a:p>
            <a:pPr marL="342900" indent="-342900"/>
            <a:r>
              <a:rPr lang="nl-NL" sz="2000" dirty="0" smtClean="0"/>
              <a:t>In Galaten 3:14 wordt op deze belofte teruggrepen. We lezen:</a:t>
            </a:r>
          </a:p>
          <a:p>
            <a:pPr marL="342900" indent="-342900"/>
            <a:endParaRPr lang="nl-NL" sz="2000" dirty="0" smtClean="0"/>
          </a:p>
          <a:p>
            <a:pPr marL="342900" indent="-342900"/>
            <a:r>
              <a:rPr lang="nl-NL" sz="2000" dirty="0" smtClean="0">
                <a:solidFill>
                  <a:srgbClr val="00B0F0"/>
                </a:solidFill>
              </a:rPr>
              <a:t>Zo zouden door Hem (Jezus Christus) </a:t>
            </a:r>
            <a:r>
              <a:rPr lang="nl-NL" sz="2000" b="1" dirty="0" smtClean="0">
                <a:solidFill>
                  <a:srgbClr val="00B0F0"/>
                </a:solidFill>
              </a:rPr>
              <a:t>alle volken </a:t>
            </a:r>
            <a:r>
              <a:rPr lang="nl-NL" sz="2000" dirty="0" smtClean="0">
                <a:solidFill>
                  <a:srgbClr val="00B0F0"/>
                </a:solidFill>
              </a:rPr>
              <a:t>delen in de zegen van Abraham</a:t>
            </a:r>
          </a:p>
          <a:p>
            <a:pPr marL="342900" indent="-342900"/>
            <a:r>
              <a:rPr lang="nl-NL" sz="2000" dirty="0" smtClean="0">
                <a:solidFill>
                  <a:srgbClr val="00B0F0"/>
                </a:solidFill>
              </a:rPr>
              <a:t>en zouden wij, zoals ons is beloofd, </a:t>
            </a:r>
            <a:r>
              <a:rPr lang="nl-NL" sz="2000" b="1" dirty="0" smtClean="0">
                <a:solidFill>
                  <a:srgbClr val="00B0F0"/>
                </a:solidFill>
              </a:rPr>
              <a:t>door het geloof de Geest </a:t>
            </a:r>
            <a:r>
              <a:rPr lang="nl-NL" sz="2000" dirty="0" smtClean="0">
                <a:solidFill>
                  <a:srgbClr val="00B0F0"/>
                </a:solidFill>
              </a:rPr>
              <a:t>ontvangen.</a:t>
            </a:r>
          </a:p>
          <a:p>
            <a:pPr marL="342900" indent="-342900"/>
            <a:endParaRPr lang="nl-NL" sz="2000" dirty="0" smtClean="0">
              <a:solidFill>
                <a:srgbClr val="00B0F0"/>
              </a:solidFill>
            </a:endParaRPr>
          </a:p>
          <a:p>
            <a:pPr marL="342900" indent="-342900"/>
            <a:r>
              <a:rPr lang="nl-NL" sz="2000" dirty="0" smtClean="0"/>
              <a:t>Gods zegen is alleen te ontvangen door het geloof.</a:t>
            </a:r>
          </a:p>
          <a:p>
            <a:pPr marL="342900" indent="-342900"/>
            <a:r>
              <a:rPr lang="nl-NL" sz="2000" dirty="0" smtClean="0"/>
              <a:t>Alleen door het geloof ontvangt iemand een nieuw leven, gevuld met de Geest.</a:t>
            </a:r>
          </a:p>
          <a:p>
            <a:pPr marL="342900" indent="-342900"/>
            <a:endParaRPr lang="nl-NL" sz="2000" dirty="0" smtClean="0">
              <a:solidFill>
                <a:srgbClr val="00B0F0"/>
              </a:solidFill>
            </a:endParaRPr>
          </a:p>
          <a:p>
            <a:pPr marL="342900" indent="-342900"/>
            <a:r>
              <a:rPr lang="nl-NL" sz="2000" dirty="0" smtClean="0">
                <a:solidFill>
                  <a:srgbClr val="C00000"/>
                </a:solidFill>
              </a:rPr>
              <a:t>Hoe kunnen nu alle volken gaan delen in de zegen van Abraham?</a:t>
            </a:r>
          </a:p>
          <a:p>
            <a:pPr marL="342900" indent="-342900"/>
            <a:r>
              <a:rPr lang="nl-NL" sz="2000" dirty="0" smtClean="0">
                <a:solidFill>
                  <a:srgbClr val="C00000"/>
                </a:solidFill>
              </a:rPr>
              <a:t>Dat kan alleen als ze een </a:t>
            </a:r>
            <a:r>
              <a:rPr lang="nl-NL" sz="2000" b="1" dirty="0" smtClean="0">
                <a:solidFill>
                  <a:srgbClr val="C00000"/>
                </a:solidFill>
              </a:rPr>
              <a:t>herkansing </a:t>
            </a:r>
            <a:r>
              <a:rPr lang="nl-NL" sz="2000" dirty="0" smtClean="0">
                <a:solidFill>
                  <a:srgbClr val="C00000"/>
                </a:solidFill>
              </a:rPr>
              <a:t>krijgen.</a:t>
            </a:r>
          </a:p>
          <a:p>
            <a:pPr marL="342900" indent="-342900"/>
            <a:r>
              <a:rPr lang="nl-NL" sz="2000" dirty="0" smtClean="0">
                <a:solidFill>
                  <a:srgbClr val="C00000"/>
                </a:solidFill>
              </a:rPr>
              <a:t>In Gods openbaring zit een ontwikkeling. De sluier wordt steeds verder </a:t>
            </a:r>
          </a:p>
          <a:p>
            <a:pPr marL="342900" indent="-342900"/>
            <a:r>
              <a:rPr lang="nl-NL" sz="2000" dirty="0" smtClean="0">
                <a:solidFill>
                  <a:srgbClr val="C00000"/>
                </a:solidFill>
              </a:rPr>
              <a:t>weggenomen. In Openbaring </a:t>
            </a:r>
            <a:r>
              <a:rPr lang="nl-NL" sz="2000" smtClean="0">
                <a:solidFill>
                  <a:srgbClr val="C00000"/>
                </a:solidFill>
              </a:rPr>
              <a:t>is </a:t>
            </a:r>
            <a:r>
              <a:rPr lang="nl-NL" sz="2000" smtClean="0">
                <a:solidFill>
                  <a:srgbClr val="C00000"/>
                </a:solidFill>
              </a:rPr>
              <a:t>de</a:t>
            </a:r>
            <a:r>
              <a:rPr lang="nl-NL" sz="2000" smtClean="0">
                <a:solidFill>
                  <a:srgbClr val="C00000"/>
                </a:solidFill>
              </a:rPr>
              <a:t> </a:t>
            </a:r>
            <a:r>
              <a:rPr lang="nl-NL" sz="2000" dirty="0" smtClean="0">
                <a:solidFill>
                  <a:srgbClr val="C00000"/>
                </a:solidFill>
              </a:rPr>
              <a:t>plot te vinden dat duidt op herkansing.</a:t>
            </a:r>
            <a:endParaRPr lang="nl-NL" dirty="0" smtClean="0">
              <a:solidFill>
                <a:srgbClr val="C00000"/>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2"/>
            </a:pPr>
            <a:r>
              <a:rPr lang="nl-NL" sz="2000" b="1" dirty="0" smtClean="0"/>
              <a:t>Eén mens is voor alle mensen gestorven. (2 Korintiërs 5:14-15)</a:t>
            </a:r>
          </a:p>
          <a:p>
            <a:pPr marL="457200" indent="-457200">
              <a:buFont typeface="+mj-lt"/>
              <a:buAutoNum type="arabicPeriod" startAt="2"/>
            </a:pPr>
            <a:endParaRPr lang="nl-NL" sz="2000" b="1" dirty="0" smtClean="0"/>
          </a:p>
          <a:p>
            <a:pPr marL="457200" indent="-457200"/>
            <a:r>
              <a:rPr lang="nl-NL" sz="2000" dirty="0" smtClean="0"/>
              <a:t>We lezen:</a:t>
            </a:r>
          </a:p>
          <a:p>
            <a:pPr marL="457200" indent="-457200"/>
            <a:endParaRPr lang="nl-NL" sz="2000" dirty="0" smtClean="0"/>
          </a:p>
          <a:p>
            <a:pPr marL="457200" indent="-457200"/>
            <a:r>
              <a:rPr lang="nl-NL" sz="2000" dirty="0" smtClean="0">
                <a:solidFill>
                  <a:srgbClr val="00B0F0"/>
                </a:solidFill>
              </a:rPr>
              <a:t>Wat ons drijft is de liefde van Christus, omdat we ervan overtuigd zijn dat één</a:t>
            </a:r>
          </a:p>
          <a:p>
            <a:pPr marL="457200" indent="-457200"/>
            <a:r>
              <a:rPr lang="nl-NL" sz="2000" dirty="0" smtClean="0">
                <a:solidFill>
                  <a:srgbClr val="00B0F0"/>
                </a:solidFill>
              </a:rPr>
              <a:t>Mens voor </a:t>
            </a:r>
            <a:r>
              <a:rPr lang="nl-NL" sz="2000" b="1" dirty="0" smtClean="0">
                <a:solidFill>
                  <a:srgbClr val="00B0F0"/>
                </a:solidFill>
              </a:rPr>
              <a:t>alle mensen </a:t>
            </a:r>
            <a:r>
              <a:rPr lang="nl-NL" sz="2000" dirty="0" smtClean="0">
                <a:solidFill>
                  <a:srgbClr val="00B0F0"/>
                </a:solidFill>
              </a:rPr>
              <a:t>is gestorven, waardoor </a:t>
            </a:r>
            <a:r>
              <a:rPr lang="nl-NL" sz="2000" b="1" dirty="0" smtClean="0">
                <a:solidFill>
                  <a:srgbClr val="00B0F0"/>
                </a:solidFill>
              </a:rPr>
              <a:t>alle mensen </a:t>
            </a:r>
            <a:r>
              <a:rPr lang="nl-NL" sz="2000" dirty="0" smtClean="0">
                <a:solidFill>
                  <a:srgbClr val="00B0F0"/>
                </a:solidFill>
              </a:rPr>
              <a:t>zijn gestorven, en</a:t>
            </a:r>
          </a:p>
          <a:p>
            <a:pPr marL="457200" indent="-457200"/>
            <a:r>
              <a:rPr lang="nl-NL" sz="2000" dirty="0" smtClean="0">
                <a:solidFill>
                  <a:srgbClr val="00B0F0"/>
                </a:solidFill>
              </a:rPr>
              <a:t>dat Hij voor </a:t>
            </a:r>
            <a:r>
              <a:rPr lang="nl-NL" sz="2000" b="1" dirty="0" smtClean="0">
                <a:solidFill>
                  <a:srgbClr val="00B0F0"/>
                </a:solidFill>
              </a:rPr>
              <a:t>allen</a:t>
            </a:r>
            <a:r>
              <a:rPr lang="nl-NL" sz="2000" dirty="0" smtClean="0">
                <a:solidFill>
                  <a:srgbClr val="00B0F0"/>
                </a:solidFill>
              </a:rPr>
              <a:t> is gestorven opdat de levenden niet langer voor zichzelf </a:t>
            </a:r>
          </a:p>
          <a:p>
            <a:pPr marL="457200" indent="-457200"/>
            <a:r>
              <a:rPr lang="nl-NL" sz="2000" dirty="0" smtClean="0">
                <a:solidFill>
                  <a:srgbClr val="00B0F0"/>
                </a:solidFill>
              </a:rPr>
              <a:t>zouden leven, maar voor Hem die voor de levenden is gestorven en is opgewekt.</a:t>
            </a:r>
          </a:p>
          <a:p>
            <a:pPr marL="457200" indent="-457200"/>
            <a:endParaRPr lang="nl-NL" sz="2000" dirty="0" smtClean="0"/>
          </a:p>
          <a:p>
            <a:pPr marL="457200" indent="-457200"/>
            <a:r>
              <a:rPr lang="nl-NL" sz="2000" dirty="0" smtClean="0"/>
              <a:t>Jezus is voor </a:t>
            </a:r>
            <a:r>
              <a:rPr lang="nl-NL" sz="2000" b="1" dirty="0" smtClean="0"/>
              <a:t>alle mensen </a:t>
            </a:r>
            <a:r>
              <a:rPr lang="nl-NL" sz="2000" dirty="0" smtClean="0"/>
              <a:t>gestorven.</a:t>
            </a:r>
          </a:p>
          <a:p>
            <a:pPr marL="457200" indent="-457200"/>
            <a:r>
              <a:rPr lang="nl-NL" sz="2000" dirty="0" smtClean="0"/>
              <a:t>Dit feit zou elke levende zo moeten aanspreken dat hij niet langer voor zichzelf </a:t>
            </a:r>
          </a:p>
          <a:p>
            <a:pPr marL="457200" indent="-457200"/>
            <a:r>
              <a:rPr lang="nl-NL" sz="2000" dirty="0" smtClean="0"/>
              <a:t>maar voor Hem gaat leven.</a:t>
            </a:r>
          </a:p>
          <a:p>
            <a:pPr marL="457200" indent="-457200"/>
            <a:r>
              <a:rPr lang="nl-NL" sz="2000" dirty="0" smtClean="0"/>
              <a:t>Het idee dat </a:t>
            </a:r>
            <a:r>
              <a:rPr lang="nl-NL" sz="2000" b="1" dirty="0" smtClean="0"/>
              <a:t>alle ongelovigen </a:t>
            </a:r>
            <a:r>
              <a:rPr lang="nl-NL" sz="2000" dirty="0" smtClean="0"/>
              <a:t>een herkansing zullen krijgen, maakt het offer van</a:t>
            </a:r>
          </a:p>
          <a:p>
            <a:pPr marL="457200" indent="-457200"/>
            <a:r>
              <a:rPr lang="nl-NL" sz="2000" dirty="0" smtClean="0"/>
              <a:t>Christus nog groter dan velen nu al denken.</a:t>
            </a:r>
          </a:p>
          <a:p>
            <a:pPr marL="457200" indent="-457200"/>
            <a:r>
              <a:rPr lang="nl-NL" sz="2000" dirty="0" smtClean="0"/>
              <a:t>Hij is inderdaad voor iedereen gestorven, dat zal effect hebben.</a:t>
            </a:r>
          </a:p>
          <a:p>
            <a:pPr marL="457200" indent="-457200"/>
            <a:r>
              <a:rPr lang="nl-NL" sz="2000" dirty="0" smtClean="0">
                <a:solidFill>
                  <a:srgbClr val="C00000"/>
                </a:solidFill>
              </a:rPr>
              <a:t>Op de jongste dag zullen de boeken opengaan, en wie het nog niet wist, kan dan</a:t>
            </a:r>
          </a:p>
          <a:p>
            <a:pPr marL="457200" indent="-457200"/>
            <a:r>
              <a:rPr lang="nl-NL" sz="2000" dirty="0" smtClean="0">
                <a:solidFill>
                  <a:srgbClr val="C00000"/>
                </a:solidFill>
              </a:rPr>
              <a:t>alsnog aan de slag.</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3"/>
            </a:pPr>
            <a:r>
              <a:rPr lang="nl-NL" sz="2000" b="1" dirty="0" smtClean="0"/>
              <a:t>Door één Mens worden alle mensen gerechtvaardigd. (Romeinen 5:18)</a:t>
            </a:r>
          </a:p>
          <a:p>
            <a:pPr marL="457200" indent="-457200">
              <a:buFont typeface="+mj-lt"/>
              <a:buAutoNum type="arabicPeriod" startAt="3"/>
            </a:pPr>
            <a:endParaRPr lang="nl-NL" sz="2000" dirty="0" smtClean="0"/>
          </a:p>
          <a:p>
            <a:pPr marL="457200" indent="-457200"/>
            <a:r>
              <a:rPr lang="nl-NL" sz="2000" dirty="0" smtClean="0"/>
              <a:t>We lezen:</a:t>
            </a:r>
          </a:p>
          <a:p>
            <a:pPr marL="457200" indent="-457200"/>
            <a:endParaRPr lang="nl-NL" sz="2000" dirty="0" smtClean="0"/>
          </a:p>
          <a:p>
            <a:pPr marL="457200" indent="-457200"/>
            <a:r>
              <a:rPr lang="nl-NL" sz="2000" dirty="0" smtClean="0">
                <a:solidFill>
                  <a:srgbClr val="00B0F0"/>
                </a:solidFill>
              </a:rPr>
              <a:t>Kortom, zoals de overtreding van één enkel mens ertoe heeft geleid dat </a:t>
            </a:r>
            <a:r>
              <a:rPr lang="nl-NL" sz="2000" b="1" dirty="0" smtClean="0">
                <a:solidFill>
                  <a:srgbClr val="00B0F0"/>
                </a:solidFill>
              </a:rPr>
              <a:t>allen</a:t>
            </a:r>
          </a:p>
          <a:p>
            <a:pPr marL="457200" indent="-457200"/>
            <a:r>
              <a:rPr lang="nl-NL" sz="2000" dirty="0" smtClean="0">
                <a:solidFill>
                  <a:srgbClr val="00B0F0"/>
                </a:solidFill>
              </a:rPr>
              <a:t>werden veroordeeld, zo zal de rechtvaardigheid van één enkel mens ertoe leiden</a:t>
            </a:r>
          </a:p>
          <a:p>
            <a:pPr marL="457200" indent="-457200"/>
            <a:r>
              <a:rPr lang="nl-NL" sz="2000" dirty="0" smtClean="0">
                <a:solidFill>
                  <a:srgbClr val="00B0F0"/>
                </a:solidFill>
              </a:rPr>
              <a:t>dat </a:t>
            </a:r>
            <a:r>
              <a:rPr lang="nl-NL" sz="2000" b="1" dirty="0" smtClean="0">
                <a:solidFill>
                  <a:srgbClr val="00B0F0"/>
                </a:solidFill>
              </a:rPr>
              <a:t>allen</a:t>
            </a:r>
            <a:r>
              <a:rPr lang="nl-NL" sz="2000" dirty="0" smtClean="0">
                <a:solidFill>
                  <a:srgbClr val="00B0F0"/>
                </a:solidFill>
              </a:rPr>
              <a:t> worden vrijgesproken en daardoor zullen leven.</a:t>
            </a:r>
          </a:p>
          <a:p>
            <a:pPr marL="457200" indent="-457200"/>
            <a:endParaRPr lang="nl-NL" sz="2000" dirty="0" smtClean="0"/>
          </a:p>
          <a:p>
            <a:pPr marL="457200" indent="-457200"/>
            <a:r>
              <a:rPr lang="nl-NL" sz="2000" dirty="0" smtClean="0"/>
              <a:t>Door de overtreding van Adam zijn wij </a:t>
            </a:r>
            <a:r>
              <a:rPr lang="nl-NL" sz="2000" b="1" dirty="0" smtClean="0"/>
              <a:t>allen</a:t>
            </a:r>
            <a:r>
              <a:rPr lang="nl-NL" sz="2000" dirty="0" smtClean="0"/>
              <a:t> onder het oordeel  gekomen.</a:t>
            </a:r>
          </a:p>
          <a:p>
            <a:pPr marL="457200" indent="-457200"/>
            <a:r>
              <a:rPr lang="nl-NL" sz="2000" dirty="0" smtClean="0"/>
              <a:t>Door de rechtvaardigheid van Jezus Christus worden </a:t>
            </a:r>
            <a:r>
              <a:rPr lang="nl-NL" sz="2000" b="1" dirty="0" smtClean="0"/>
              <a:t>allen</a:t>
            </a:r>
            <a:r>
              <a:rPr lang="nl-NL" sz="2000" dirty="0" smtClean="0"/>
              <a:t> vrijgesproken.</a:t>
            </a:r>
          </a:p>
          <a:p>
            <a:pPr marL="457200" indent="-457200"/>
            <a:endParaRPr lang="nl-NL" sz="2000" dirty="0" smtClean="0"/>
          </a:p>
          <a:p>
            <a:pPr marL="457200" indent="-457200"/>
            <a:r>
              <a:rPr lang="nl-NL" sz="2000" dirty="0" smtClean="0"/>
              <a:t>Nu staat dit vers ingeklemd tussen de verzen 15 en 19.</a:t>
            </a:r>
          </a:p>
          <a:p>
            <a:pPr marL="457200" indent="-457200"/>
            <a:r>
              <a:rPr lang="nl-NL" sz="2000" dirty="0" smtClean="0"/>
              <a:t>Daarin wordt </a:t>
            </a:r>
            <a:r>
              <a:rPr lang="nl-NL" sz="2000" b="1" dirty="0" smtClean="0"/>
              <a:t>allen</a:t>
            </a:r>
            <a:r>
              <a:rPr lang="nl-NL" sz="2000" dirty="0" smtClean="0"/>
              <a:t> nog al eens vertaald met </a:t>
            </a:r>
            <a:r>
              <a:rPr lang="nl-NL" sz="2000" b="1" dirty="0" smtClean="0"/>
              <a:t>velen</a:t>
            </a:r>
            <a:r>
              <a:rPr lang="nl-NL" sz="2000" dirty="0" smtClean="0"/>
              <a:t>. (HSV en NBG-1951)</a:t>
            </a:r>
          </a:p>
          <a:p>
            <a:pPr marL="457200" indent="-457200"/>
            <a:r>
              <a:rPr lang="nl-NL" sz="2000" dirty="0" smtClean="0"/>
              <a:t>Exegeten stellen vervolgens dat we het tweede ‘allen’ in vers 18  moeten lezen</a:t>
            </a:r>
          </a:p>
          <a:p>
            <a:pPr marL="457200" indent="-457200"/>
            <a:r>
              <a:rPr lang="nl-NL" sz="2000" dirty="0" smtClean="0"/>
              <a:t>als “velen”. Velen, als al degenen die met Jezus Christus verbonden zijn.</a:t>
            </a:r>
          </a:p>
          <a:p>
            <a:pPr marL="457200" indent="-457200"/>
            <a:r>
              <a:rPr lang="nl-NL" sz="2000" dirty="0" smtClean="0"/>
              <a:t>Zo kan je de late-alverzoening </a:t>
            </a:r>
            <a:r>
              <a:rPr lang="nl-NL" sz="2000" dirty="0" err="1" smtClean="0"/>
              <a:t>wegexegetiseren</a:t>
            </a:r>
            <a:r>
              <a:rPr lang="nl-NL" sz="2000" dirty="0" smtClean="0"/>
              <a:t>.</a:t>
            </a:r>
          </a:p>
          <a:p>
            <a:pPr marL="457200" indent="-457200"/>
            <a:endParaRPr lang="nl-NL" sz="2000"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6155531"/>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4"/>
            </a:pPr>
            <a:r>
              <a:rPr lang="nl-NL" sz="2000" b="1" dirty="0" smtClean="0"/>
              <a:t>God ontfermt zich over allen (Romeinen 11:32)</a:t>
            </a:r>
          </a:p>
          <a:p>
            <a:pPr marL="342900" indent="-342900"/>
            <a:endParaRPr lang="nl-NL" dirty="0" smtClean="0"/>
          </a:p>
          <a:p>
            <a:pPr marL="342900" indent="-342900"/>
            <a:r>
              <a:rPr lang="nl-NL" sz="2000" dirty="0" smtClean="0"/>
              <a:t>We lezen:</a:t>
            </a:r>
          </a:p>
          <a:p>
            <a:pPr marL="342900" indent="-342900"/>
            <a:endParaRPr lang="nl-NL" sz="2000" dirty="0" smtClean="0"/>
          </a:p>
          <a:p>
            <a:pPr marL="342900" indent="-342900"/>
            <a:r>
              <a:rPr lang="nl-NL" sz="2000" dirty="0" smtClean="0">
                <a:solidFill>
                  <a:srgbClr val="00B0F0"/>
                </a:solidFill>
              </a:rPr>
              <a:t>Want God heeft ieder mens uitgeleverd aan de ongehoorzaamheid, opdat Hij</a:t>
            </a:r>
          </a:p>
          <a:p>
            <a:pPr marL="342900" indent="-342900"/>
            <a:r>
              <a:rPr lang="nl-NL" sz="2000" dirty="0" smtClean="0">
                <a:solidFill>
                  <a:srgbClr val="00B0F0"/>
                </a:solidFill>
              </a:rPr>
              <a:t> voor </a:t>
            </a:r>
            <a:r>
              <a:rPr lang="nl-NL" sz="2000" b="1" dirty="0" smtClean="0">
                <a:solidFill>
                  <a:srgbClr val="00B0F0"/>
                </a:solidFill>
              </a:rPr>
              <a:t>ieder mens </a:t>
            </a:r>
            <a:r>
              <a:rPr lang="nl-NL" sz="2000" dirty="0" smtClean="0">
                <a:solidFill>
                  <a:srgbClr val="00B0F0"/>
                </a:solidFill>
              </a:rPr>
              <a:t>barmhartig kan zijn.</a:t>
            </a:r>
          </a:p>
          <a:p>
            <a:pPr marL="342900" indent="-342900"/>
            <a:endParaRPr lang="nl-NL" sz="2000" dirty="0" smtClean="0"/>
          </a:p>
          <a:p>
            <a:pPr marL="342900" indent="-342900"/>
            <a:r>
              <a:rPr lang="nl-NL" sz="2000" dirty="0" smtClean="0"/>
              <a:t>Ook de allergrootste heilige faalt.</a:t>
            </a:r>
          </a:p>
          <a:p>
            <a:pPr marL="342900" indent="-342900"/>
            <a:r>
              <a:rPr lang="nl-NL" sz="2000" dirty="0" smtClean="0"/>
              <a:t>Abraham, Isaac, Jacob, Jozef, Mozes, David, Salomo, Jesaja, </a:t>
            </a:r>
            <a:r>
              <a:rPr lang="nl-NL" sz="2000" dirty="0" err="1" smtClean="0"/>
              <a:t>Simson</a:t>
            </a:r>
            <a:r>
              <a:rPr lang="nl-NL" sz="2000" dirty="0" smtClean="0"/>
              <a:t>.</a:t>
            </a:r>
          </a:p>
          <a:p>
            <a:pPr marL="342900" indent="-342900"/>
            <a:r>
              <a:rPr lang="nl-NL" sz="2000" dirty="0" smtClean="0"/>
              <a:t>Alle in de Bijbel genoemde koningen en profeten gingen vaak, doch zoals </a:t>
            </a:r>
          </a:p>
          <a:p>
            <a:pPr marL="342900" indent="-342900"/>
            <a:r>
              <a:rPr lang="nl-NL" sz="2000" dirty="0" smtClean="0"/>
              <a:t>vermeld minstens één keer in de fout.</a:t>
            </a:r>
          </a:p>
          <a:p>
            <a:pPr marL="342900" indent="-342900"/>
            <a:r>
              <a:rPr lang="nl-NL" sz="2000" dirty="0" smtClean="0"/>
              <a:t>Alleen Jezus Christus zondigde geen enkele keer.</a:t>
            </a:r>
          </a:p>
          <a:p>
            <a:pPr marL="342900" indent="-342900"/>
            <a:endParaRPr lang="nl-NL" sz="2000" dirty="0" smtClean="0"/>
          </a:p>
          <a:p>
            <a:pPr marL="342900" indent="-342900"/>
            <a:r>
              <a:rPr lang="nl-NL" sz="2000" dirty="0" smtClean="0"/>
              <a:t>God heeft dit zo gewild, en heeft </a:t>
            </a:r>
            <a:r>
              <a:rPr lang="nl-NL" sz="2000" b="1" dirty="0" smtClean="0"/>
              <a:t>ieder mens </a:t>
            </a:r>
            <a:r>
              <a:rPr lang="nl-NL" sz="2000" dirty="0" smtClean="0"/>
              <a:t>uitgeleverd aan de </a:t>
            </a:r>
            <a:r>
              <a:rPr lang="nl-NL" sz="2000" dirty="0" err="1" smtClean="0"/>
              <a:t>ongehoor</a:t>
            </a:r>
            <a:r>
              <a:rPr lang="nl-NL" sz="2000" dirty="0" smtClean="0"/>
              <a:t>-</a:t>
            </a:r>
          </a:p>
          <a:p>
            <a:pPr marL="342900" indent="-342900"/>
            <a:r>
              <a:rPr lang="nl-NL" sz="2000" dirty="0" err="1" smtClean="0"/>
              <a:t>zaamheid</a:t>
            </a:r>
            <a:r>
              <a:rPr lang="nl-NL" sz="2000" dirty="0" smtClean="0"/>
              <a:t>. Op dit moment is een deel van Israël onbuigzaam (vers 25), maar op</a:t>
            </a:r>
          </a:p>
          <a:p>
            <a:pPr marL="342900" indent="-342900"/>
            <a:r>
              <a:rPr lang="nl-NL" sz="2000" dirty="0" smtClean="0"/>
              <a:t>een zeker moment zal </a:t>
            </a:r>
            <a:r>
              <a:rPr lang="nl-NL" sz="2000" b="1" dirty="0" smtClean="0"/>
              <a:t>heel </a:t>
            </a:r>
            <a:r>
              <a:rPr lang="nl-NL" sz="2000" dirty="0" smtClean="0"/>
              <a:t>Israël worden gered (vers 26).</a:t>
            </a:r>
          </a:p>
          <a:p>
            <a:pPr marL="342900" indent="-342900"/>
            <a:r>
              <a:rPr lang="nl-NL" sz="2000" dirty="0" smtClean="0"/>
              <a:t>God zal Zijn barmhartigheid aan </a:t>
            </a:r>
            <a:r>
              <a:rPr lang="nl-NL" sz="2000" b="1" dirty="0" smtClean="0"/>
              <a:t>ieder mens </a:t>
            </a:r>
            <a:r>
              <a:rPr lang="nl-NL" sz="2000" dirty="0" smtClean="0"/>
              <a:t>bewijzen, en Hij zal zeker </a:t>
            </a:r>
            <a:r>
              <a:rPr lang="nl-NL" sz="2000" b="1" dirty="0" smtClean="0"/>
              <a:t>heel </a:t>
            </a:r>
            <a:r>
              <a:rPr lang="nl-NL" sz="2000" dirty="0" smtClean="0"/>
              <a:t>Israël</a:t>
            </a:r>
          </a:p>
          <a:p>
            <a:pPr marL="342900" indent="-342900"/>
            <a:r>
              <a:rPr lang="nl-NL" sz="2000" dirty="0" smtClean="0"/>
              <a:t>redden.</a:t>
            </a:r>
            <a:endParaRPr lang="nl-NL"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4924425"/>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5"/>
            </a:pPr>
            <a:r>
              <a:rPr lang="nl-NL" sz="2000" b="1" dirty="0" smtClean="0"/>
              <a:t>Jezus brengt verzoening voor de hele wereld. (1 Johannes 2:2)</a:t>
            </a:r>
          </a:p>
          <a:p>
            <a:pPr marL="457200" indent="-457200">
              <a:buFont typeface="+mj-lt"/>
              <a:buAutoNum type="arabicPeriod" startAt="5"/>
            </a:pPr>
            <a:endParaRPr lang="nl-NL" sz="2000" dirty="0" smtClean="0"/>
          </a:p>
          <a:p>
            <a:pPr marL="457200" indent="-457200"/>
            <a:r>
              <a:rPr lang="nl-NL" sz="2000" dirty="0" smtClean="0"/>
              <a:t>We lezen:</a:t>
            </a:r>
          </a:p>
          <a:p>
            <a:pPr marL="457200" indent="-457200"/>
            <a:endParaRPr lang="nl-NL" sz="2000" dirty="0" smtClean="0"/>
          </a:p>
          <a:p>
            <a:pPr marL="457200" indent="-457200"/>
            <a:r>
              <a:rPr lang="nl-NL" sz="2000" dirty="0" smtClean="0">
                <a:solidFill>
                  <a:srgbClr val="00B0F0"/>
                </a:solidFill>
              </a:rPr>
              <a:t>Hij (Jezus Christus) is het die verzoening brengt voor onze zonden, en niet alleen</a:t>
            </a:r>
          </a:p>
          <a:p>
            <a:pPr marL="457200" indent="-457200"/>
            <a:r>
              <a:rPr lang="nl-NL" sz="2000" dirty="0" smtClean="0">
                <a:solidFill>
                  <a:srgbClr val="00B0F0"/>
                </a:solidFill>
              </a:rPr>
              <a:t>voor die van ons, maar voor de zonden van </a:t>
            </a:r>
            <a:r>
              <a:rPr lang="nl-NL" sz="2000" b="1" dirty="0" smtClean="0">
                <a:solidFill>
                  <a:srgbClr val="00B0F0"/>
                </a:solidFill>
              </a:rPr>
              <a:t>de hele wereld</a:t>
            </a:r>
            <a:r>
              <a:rPr lang="nl-NL" sz="2000" dirty="0" smtClean="0">
                <a:solidFill>
                  <a:srgbClr val="00B0F0"/>
                </a:solidFill>
              </a:rPr>
              <a:t>.</a:t>
            </a:r>
          </a:p>
          <a:p>
            <a:pPr marL="457200" indent="-457200"/>
            <a:endParaRPr lang="nl-NL" sz="2000" dirty="0" smtClean="0"/>
          </a:p>
          <a:p>
            <a:pPr marL="457200" indent="-457200"/>
            <a:r>
              <a:rPr lang="nl-NL" sz="2000" dirty="0" smtClean="0"/>
              <a:t>In Johannes 1:29 lezen we het volgende:</a:t>
            </a:r>
          </a:p>
          <a:p>
            <a:pPr marL="457200" indent="-457200"/>
            <a:endParaRPr lang="nl-NL" sz="2000" dirty="0" smtClean="0"/>
          </a:p>
          <a:p>
            <a:pPr marL="457200" indent="-457200"/>
            <a:r>
              <a:rPr lang="nl-NL" sz="2000" dirty="0" smtClean="0">
                <a:solidFill>
                  <a:srgbClr val="00B0F0"/>
                </a:solidFill>
              </a:rPr>
              <a:t>De volgende dag zag hij (Johannes de Doper) Jezus naar zich toe komen en hij</a:t>
            </a:r>
          </a:p>
          <a:p>
            <a:pPr marL="457200" indent="-457200"/>
            <a:r>
              <a:rPr lang="nl-NL" sz="2000" dirty="0" smtClean="0">
                <a:solidFill>
                  <a:srgbClr val="00B0F0"/>
                </a:solidFill>
              </a:rPr>
              <a:t>zei: ‘Daar is het lam van God, dat de zonde van </a:t>
            </a:r>
            <a:r>
              <a:rPr lang="nl-NL" sz="2000" b="1" dirty="0" smtClean="0">
                <a:solidFill>
                  <a:srgbClr val="00B0F0"/>
                </a:solidFill>
              </a:rPr>
              <a:t>de wereld </a:t>
            </a:r>
            <a:r>
              <a:rPr lang="nl-NL" sz="2000" dirty="0" smtClean="0">
                <a:solidFill>
                  <a:srgbClr val="00B0F0"/>
                </a:solidFill>
              </a:rPr>
              <a:t>wegneemt.’</a:t>
            </a:r>
          </a:p>
          <a:p>
            <a:pPr marL="457200" indent="-457200"/>
            <a:endParaRPr lang="nl-NL" sz="2000" dirty="0" smtClean="0"/>
          </a:p>
          <a:p>
            <a:pPr marL="457200" indent="-457200"/>
            <a:endParaRPr lang="nl-NL" sz="2000" dirty="0" smtClean="0"/>
          </a:p>
          <a:p>
            <a:pPr marL="342900" indent="-342900">
              <a:buFont typeface="+mj-lt"/>
              <a:buAutoNum type="arabicPeriod" startAt="5"/>
            </a:pPr>
            <a:endParaRPr lang="nl-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878532"/>
          </a:xfrm>
          <a:prstGeom prst="rect">
            <a:avLst/>
          </a:prstGeom>
          <a:noFill/>
        </p:spPr>
        <p:txBody>
          <a:bodyPr wrap="square" rtlCol="0">
            <a:spAutoFit/>
          </a:bodyPr>
          <a:lstStyle/>
          <a:p>
            <a:endParaRPr lang="nl-NL" dirty="0" smtClean="0"/>
          </a:p>
          <a:p>
            <a:endParaRPr lang="nl-NL" dirty="0" smtClean="0"/>
          </a:p>
          <a:p>
            <a:r>
              <a:rPr lang="nl-NL" sz="2000" dirty="0" smtClean="0"/>
              <a:t>Bij al die opstandelingen werkt het verstand weer optimaal.</a:t>
            </a:r>
          </a:p>
          <a:p>
            <a:r>
              <a:rPr lang="nl-NL" sz="2000" dirty="0" smtClean="0"/>
              <a:t>Dit omdat ze een fenomenaal werkend nieuw lichaam hebben ontvangen.</a:t>
            </a:r>
          </a:p>
          <a:p>
            <a:r>
              <a:rPr lang="nl-NL" sz="2000" dirty="0" smtClean="0"/>
              <a:t>Alleen die oude identiteit moet ongebogen worden.</a:t>
            </a:r>
          </a:p>
          <a:p>
            <a:r>
              <a:rPr lang="nl-NL" sz="2000" dirty="0" smtClean="0"/>
              <a:t>Daarmee gaan de engelen aan de slag.</a:t>
            </a:r>
          </a:p>
          <a:p>
            <a:r>
              <a:rPr lang="nl-NL" sz="2000" dirty="0" smtClean="0"/>
              <a:t>Misschien wel met inschakeling van de heiligen.</a:t>
            </a:r>
          </a:p>
          <a:p>
            <a:r>
              <a:rPr lang="nl-NL" sz="2000" dirty="0" smtClean="0"/>
              <a:t>Want van de heiligen staat immers geprofeteerd dat zij over vele volken zullen heersen.</a:t>
            </a:r>
          </a:p>
          <a:p>
            <a:endParaRPr lang="nl-NL" sz="2000" dirty="0" smtClean="0"/>
          </a:p>
          <a:p>
            <a:r>
              <a:rPr lang="nl-NL" sz="2000" dirty="0" smtClean="0">
                <a:solidFill>
                  <a:srgbClr val="00B0F0"/>
                </a:solidFill>
              </a:rPr>
              <a:t>Wie overwint en mij navolgt tot het einde, zal Ik macht geven over alle volken.</a:t>
            </a:r>
          </a:p>
          <a:p>
            <a:r>
              <a:rPr lang="nl-NL" sz="2000" dirty="0" smtClean="0">
                <a:solidFill>
                  <a:srgbClr val="00B0F0"/>
                </a:solidFill>
              </a:rPr>
              <a:t>(Openbaring 2:26)</a:t>
            </a:r>
          </a:p>
          <a:p>
            <a:endParaRPr lang="nl-NL" sz="2000" dirty="0" smtClean="0"/>
          </a:p>
          <a:p>
            <a:r>
              <a:rPr lang="nl-NL" sz="2000" dirty="0" smtClean="0"/>
              <a:t>Alleen, het is niet duidelijk wanneer dit zal gebeuren.</a:t>
            </a:r>
          </a:p>
          <a:p>
            <a:r>
              <a:rPr lang="nl-NL" sz="2000" dirty="0" smtClean="0"/>
              <a:t>Het kan ook zijn dat dit pas zal plaatsvinden, nadat alle opstandelingen gereinigd zijn.</a:t>
            </a:r>
          </a:p>
          <a:p>
            <a:r>
              <a:rPr lang="nl-NL" sz="2000" dirty="0" smtClean="0">
                <a:solidFill>
                  <a:srgbClr val="C00000"/>
                </a:solidFill>
              </a:rPr>
              <a:t>Want ik ga ervan uit dat het geestelijk reinigingsbad een tijdelijk gebeuren is.</a:t>
            </a:r>
          </a:p>
          <a:p>
            <a:r>
              <a:rPr lang="nl-NL" sz="2000" dirty="0" smtClean="0">
                <a:solidFill>
                  <a:srgbClr val="C00000"/>
                </a:solidFill>
              </a:rPr>
              <a:t>Op een gegeven moment zal iedereen schoon zijn, de waarheid inzien en God loven.</a:t>
            </a:r>
            <a:endParaRPr lang="nl-NL" dirty="0" smtClean="0">
              <a:solidFill>
                <a:srgbClr val="C0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6"/>
            </a:pPr>
            <a:r>
              <a:rPr lang="nl-NL" sz="2000" b="1" dirty="0" smtClean="0"/>
              <a:t>Alle tong zal van harte belijden dat Jezus Christus is Heer. </a:t>
            </a:r>
            <a:br>
              <a:rPr lang="nl-NL" sz="2000" b="1" dirty="0" smtClean="0"/>
            </a:br>
            <a:r>
              <a:rPr lang="nl-NL" sz="2000" b="1" dirty="0" smtClean="0"/>
              <a:t>(Romeinen 14:11 en Filippenzen 2:10)</a:t>
            </a:r>
          </a:p>
          <a:p>
            <a:pPr marL="457200" indent="-457200">
              <a:buFont typeface="+mj-lt"/>
              <a:buAutoNum type="arabicPeriod" startAt="6"/>
            </a:pPr>
            <a:endParaRPr lang="nl-NL" sz="2000" b="1" dirty="0" smtClean="0"/>
          </a:p>
          <a:p>
            <a:pPr marL="457200" indent="-457200"/>
            <a:r>
              <a:rPr lang="nl-NL" sz="2000" dirty="0" smtClean="0"/>
              <a:t>We lezen:</a:t>
            </a:r>
          </a:p>
          <a:p>
            <a:pPr marL="457200" indent="-457200"/>
            <a:endParaRPr lang="nl-NL" sz="2000" dirty="0" smtClean="0"/>
          </a:p>
          <a:p>
            <a:pPr marL="457200" indent="-457200"/>
            <a:r>
              <a:rPr lang="nl-NL" sz="2000" dirty="0" smtClean="0">
                <a:solidFill>
                  <a:srgbClr val="00B0F0"/>
                </a:solidFill>
              </a:rPr>
              <a:t>‘Zo waar Ik leef – zegt de Heer -, voor Mij zal </a:t>
            </a:r>
            <a:r>
              <a:rPr lang="nl-NL" sz="2000" b="1" dirty="0" smtClean="0">
                <a:solidFill>
                  <a:srgbClr val="00B0F0"/>
                </a:solidFill>
              </a:rPr>
              <a:t>elke knie </a:t>
            </a:r>
            <a:r>
              <a:rPr lang="nl-NL" sz="2000" dirty="0" smtClean="0">
                <a:solidFill>
                  <a:srgbClr val="00B0F0"/>
                </a:solidFill>
              </a:rPr>
              <a:t>zich buigen, en </a:t>
            </a:r>
            <a:r>
              <a:rPr lang="nl-NL" sz="2000" b="1" dirty="0" smtClean="0">
                <a:solidFill>
                  <a:srgbClr val="00B0F0"/>
                </a:solidFill>
              </a:rPr>
              <a:t>elke tong</a:t>
            </a:r>
          </a:p>
          <a:p>
            <a:pPr marL="457200" indent="-457200"/>
            <a:r>
              <a:rPr lang="nl-NL" sz="2000" b="1" dirty="0" smtClean="0">
                <a:solidFill>
                  <a:srgbClr val="00B0F0"/>
                </a:solidFill>
              </a:rPr>
              <a:t>zal God loven</a:t>
            </a:r>
            <a:r>
              <a:rPr lang="nl-NL" sz="2000" dirty="0" smtClean="0">
                <a:solidFill>
                  <a:srgbClr val="00B0F0"/>
                </a:solidFill>
              </a:rPr>
              <a:t>’ (Romeinen 14:11)</a:t>
            </a:r>
          </a:p>
          <a:p>
            <a:pPr marL="457200" indent="-457200"/>
            <a:endParaRPr lang="nl-NL" sz="2000" dirty="0" smtClean="0"/>
          </a:p>
          <a:p>
            <a:pPr marL="457200" indent="-457200"/>
            <a:r>
              <a:rPr lang="nl-NL" sz="2000" dirty="0" smtClean="0">
                <a:solidFill>
                  <a:srgbClr val="00B0F0"/>
                </a:solidFill>
              </a:rPr>
              <a:t>Opdat in de naam van Jezus </a:t>
            </a:r>
            <a:r>
              <a:rPr lang="nl-NL" sz="2000" b="1" dirty="0" smtClean="0">
                <a:solidFill>
                  <a:srgbClr val="00B0F0"/>
                </a:solidFill>
              </a:rPr>
              <a:t>elke knie </a:t>
            </a:r>
            <a:r>
              <a:rPr lang="nl-NL" sz="2000" dirty="0" smtClean="0">
                <a:solidFill>
                  <a:srgbClr val="00B0F0"/>
                </a:solidFill>
              </a:rPr>
              <a:t>zich zal buigen, in de hemel, op de aarde</a:t>
            </a:r>
          </a:p>
          <a:p>
            <a:pPr marL="457200" indent="-457200"/>
            <a:r>
              <a:rPr lang="nl-NL" sz="2000" dirty="0" smtClean="0">
                <a:solidFill>
                  <a:srgbClr val="00B0F0"/>
                </a:solidFill>
              </a:rPr>
              <a:t>en onder de aarde. (Filippenzen 2:10)</a:t>
            </a:r>
          </a:p>
          <a:p>
            <a:pPr marL="457200" indent="-457200"/>
            <a:endParaRPr lang="nl-NL" sz="2000" b="1" dirty="0" smtClean="0"/>
          </a:p>
          <a:p>
            <a:pPr marL="457200" indent="-457200"/>
            <a:r>
              <a:rPr lang="nl-NL" sz="2000" dirty="0" smtClean="0"/>
              <a:t>En verder lezen we:</a:t>
            </a:r>
          </a:p>
          <a:p>
            <a:pPr marL="457200" indent="-457200"/>
            <a:endParaRPr lang="nl-NL" sz="2000" b="1" dirty="0" smtClean="0"/>
          </a:p>
          <a:p>
            <a:pPr marL="457200" indent="-457200"/>
            <a:r>
              <a:rPr lang="nl-NL" sz="2000" dirty="0" smtClean="0">
                <a:solidFill>
                  <a:srgbClr val="00B0F0"/>
                </a:solidFill>
              </a:rPr>
              <a:t>Elk schepsel in de hemel, op de aarde, onder de aarde en in de zee, alles en</a:t>
            </a:r>
          </a:p>
          <a:p>
            <a:pPr marL="457200" indent="-457200"/>
            <a:r>
              <a:rPr lang="nl-NL" sz="2000" b="1" dirty="0" smtClean="0">
                <a:solidFill>
                  <a:srgbClr val="00B0F0"/>
                </a:solidFill>
              </a:rPr>
              <a:t>iedereen</a:t>
            </a:r>
            <a:r>
              <a:rPr lang="nl-NL" sz="2000" dirty="0" smtClean="0">
                <a:solidFill>
                  <a:srgbClr val="00B0F0"/>
                </a:solidFill>
              </a:rPr>
              <a:t> hoorde ik zeggen: ‘Aan Hem die op de troon zit en aan het Lam komen</a:t>
            </a:r>
          </a:p>
          <a:p>
            <a:pPr marL="457200" indent="-457200"/>
            <a:r>
              <a:rPr lang="nl-NL" sz="2000" dirty="0" smtClean="0">
                <a:solidFill>
                  <a:srgbClr val="00B0F0"/>
                </a:solidFill>
              </a:rPr>
              <a:t>de dank, de eer, de lof en de macht toe, tot in eeuwigheid.</a:t>
            </a:r>
          </a:p>
          <a:p>
            <a:pPr marL="457200" indent="-457200"/>
            <a:r>
              <a:rPr lang="nl-NL" sz="2000" dirty="0" smtClean="0">
                <a:solidFill>
                  <a:srgbClr val="00B0F0"/>
                </a:solidFill>
              </a:rPr>
              <a:t>(Openbaring 5:13)</a:t>
            </a:r>
            <a:endParaRPr lang="nl-NL" dirty="0" smtClean="0">
              <a:solidFill>
                <a:srgbClr val="00B0F0"/>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4616648"/>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6"/>
            </a:pPr>
            <a:r>
              <a:rPr lang="nl-NL" sz="2000" b="1" dirty="0" smtClean="0"/>
              <a:t>Alle tong zal van harte belijden dat Jezus Christus is Heer. (vervolg)</a:t>
            </a:r>
            <a:br>
              <a:rPr lang="nl-NL" sz="2000" b="1" dirty="0" smtClean="0"/>
            </a:br>
            <a:r>
              <a:rPr lang="nl-NL" sz="2000" b="1" dirty="0" smtClean="0"/>
              <a:t>(Romeinen 14:11 en Filippenzen 2:10)</a:t>
            </a:r>
          </a:p>
          <a:p>
            <a:pPr marL="457200" indent="-457200">
              <a:buFont typeface="+mj-lt"/>
              <a:buAutoNum type="arabicPeriod" startAt="6"/>
            </a:pPr>
            <a:endParaRPr lang="nl-NL" sz="2000" b="1" dirty="0" smtClean="0"/>
          </a:p>
          <a:p>
            <a:pPr marL="457200" indent="-457200"/>
            <a:r>
              <a:rPr lang="nl-NL" sz="2000" dirty="0" smtClean="0"/>
              <a:t>Ik kan mij goed voorstellen dat in de hel de gestraften alsnog God zullen</a:t>
            </a:r>
          </a:p>
          <a:p>
            <a:pPr marL="457200" indent="-457200"/>
            <a:r>
              <a:rPr lang="nl-NL" sz="2000" dirty="0" smtClean="0"/>
              <a:t>erkennen. Dat in de hel de gestraften hun knie voor God zullen buigen.</a:t>
            </a:r>
          </a:p>
          <a:p>
            <a:pPr marL="457200" indent="-457200"/>
            <a:endParaRPr lang="nl-NL" sz="2000" dirty="0" smtClean="0"/>
          </a:p>
          <a:p>
            <a:pPr marL="457200" indent="-457200"/>
            <a:r>
              <a:rPr lang="nl-NL" sz="2000" dirty="0" smtClean="0"/>
              <a:t>Maar ik kan mij niet voorstellen dat in de hel de gestraften al jammerend en</a:t>
            </a:r>
          </a:p>
          <a:p>
            <a:pPr marL="457200" indent="-457200"/>
            <a:r>
              <a:rPr lang="nl-NL" sz="2000" dirty="0" smtClean="0"/>
              <a:t>knarsetandend God kunnen loven.</a:t>
            </a:r>
          </a:p>
          <a:p>
            <a:pPr marL="457200" indent="-457200"/>
            <a:r>
              <a:rPr lang="nl-NL" sz="2000" dirty="0" smtClean="0"/>
              <a:t>Evenmin kan ik mij voorstellen dat de gestraften in de hel God alle eer en lof</a:t>
            </a:r>
          </a:p>
          <a:p>
            <a:pPr marL="457200" indent="-457200"/>
            <a:r>
              <a:rPr lang="nl-NL" sz="2000" dirty="0" smtClean="0"/>
              <a:t>kunnen doen toekomen, </a:t>
            </a:r>
            <a:r>
              <a:rPr lang="nl-NL" sz="2000" b="1" dirty="0" smtClean="0">
                <a:solidFill>
                  <a:srgbClr val="C00000"/>
                </a:solidFill>
              </a:rPr>
              <a:t>tot in eeuwigheid.</a:t>
            </a:r>
          </a:p>
          <a:p>
            <a:pPr marL="457200" indent="-457200"/>
            <a:r>
              <a:rPr lang="nl-NL" sz="2000" dirty="0" smtClean="0"/>
              <a:t>Zo’n hartsverandering in een dergelijke omgeving, dat lijkt mij onmogelijk.</a:t>
            </a:r>
          </a:p>
          <a:p>
            <a:pPr marL="457200" indent="-457200"/>
            <a:endParaRPr lang="nl-NL" sz="2000" dirty="0" smtClean="0"/>
          </a:p>
          <a:p>
            <a:pPr marL="457200" indent="-457200"/>
            <a:r>
              <a:rPr lang="nl-NL" sz="2000" dirty="0" smtClean="0"/>
              <a:t>Vandaar dat de gangbare exegese, denk ik, opnieuw bekeken moet worden.</a:t>
            </a:r>
            <a:endParaRPr lang="nl-NL" dirty="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7"/>
            </a:pPr>
            <a:r>
              <a:rPr lang="nl-NL" sz="2000" b="1" dirty="0" smtClean="0"/>
              <a:t>Alles wordt verzoend. (Kolossenzen 1:19-20)</a:t>
            </a:r>
          </a:p>
          <a:p>
            <a:pPr marL="457200" indent="-457200">
              <a:buFont typeface="+mj-lt"/>
              <a:buAutoNum type="arabicPeriod" startAt="7"/>
            </a:pPr>
            <a:endParaRPr lang="nl-NL" sz="2000" b="1" dirty="0" smtClean="0"/>
          </a:p>
          <a:p>
            <a:pPr marL="457200" indent="-457200"/>
            <a:r>
              <a:rPr lang="nl-NL" sz="2000" dirty="0" smtClean="0"/>
              <a:t>We lezen:</a:t>
            </a:r>
          </a:p>
          <a:p>
            <a:pPr marL="457200" indent="-457200"/>
            <a:endParaRPr lang="nl-NL" sz="2000" dirty="0" smtClean="0"/>
          </a:p>
          <a:p>
            <a:pPr marL="457200" indent="-457200"/>
            <a:r>
              <a:rPr lang="nl-NL" sz="2000" dirty="0" smtClean="0">
                <a:solidFill>
                  <a:srgbClr val="00B0F0"/>
                </a:solidFill>
              </a:rPr>
              <a:t>In Hem (Jezus Christus) heeft heel de volheid willen wonen en door Hem en voor</a:t>
            </a:r>
          </a:p>
          <a:p>
            <a:pPr marL="457200" indent="-457200"/>
            <a:r>
              <a:rPr lang="nl-NL" sz="2000" dirty="0" smtClean="0">
                <a:solidFill>
                  <a:srgbClr val="00B0F0"/>
                </a:solidFill>
              </a:rPr>
              <a:t>Hem alles met zich willen verzoenen, </a:t>
            </a:r>
            <a:r>
              <a:rPr lang="nl-NL" sz="2000" b="1" dirty="0" smtClean="0">
                <a:solidFill>
                  <a:srgbClr val="00B0F0"/>
                </a:solidFill>
              </a:rPr>
              <a:t>alles op de aarde en alles in de hemel</a:t>
            </a:r>
            <a:r>
              <a:rPr lang="nl-NL" sz="2000" dirty="0" smtClean="0">
                <a:solidFill>
                  <a:srgbClr val="00B0F0"/>
                </a:solidFill>
              </a:rPr>
              <a:t>,</a:t>
            </a:r>
          </a:p>
          <a:p>
            <a:pPr marL="457200" indent="-457200"/>
            <a:r>
              <a:rPr lang="nl-NL" sz="2000" dirty="0" smtClean="0">
                <a:solidFill>
                  <a:srgbClr val="00B0F0"/>
                </a:solidFill>
              </a:rPr>
              <a:t>door vrede te brengen met Zijn bloed aan het kruis.</a:t>
            </a:r>
          </a:p>
          <a:p>
            <a:pPr marL="457200" indent="-457200"/>
            <a:endParaRPr lang="nl-NL" sz="2000" dirty="0" smtClean="0"/>
          </a:p>
          <a:p>
            <a:pPr marL="457200" indent="-457200"/>
            <a:r>
              <a:rPr lang="nl-NL" sz="2000" b="1" dirty="0" smtClean="0">
                <a:solidFill>
                  <a:srgbClr val="C00000"/>
                </a:solidFill>
              </a:rPr>
              <a:t>Alles</a:t>
            </a:r>
            <a:r>
              <a:rPr lang="nl-NL" sz="2000" dirty="0" smtClean="0">
                <a:solidFill>
                  <a:srgbClr val="C00000"/>
                </a:solidFill>
              </a:rPr>
              <a:t> </a:t>
            </a:r>
            <a:r>
              <a:rPr lang="nl-NL" sz="2000" dirty="0" smtClean="0"/>
              <a:t>wordt verzoend.(NBV)  </a:t>
            </a:r>
            <a:r>
              <a:rPr lang="nl-NL" sz="2000" b="1" dirty="0" smtClean="0">
                <a:solidFill>
                  <a:srgbClr val="C00000"/>
                </a:solidFill>
              </a:rPr>
              <a:t>Alle dingen </a:t>
            </a:r>
            <a:r>
              <a:rPr lang="nl-NL" sz="2000" dirty="0" smtClean="0"/>
              <a:t>worden verzoend. (NBG-1951)</a:t>
            </a:r>
          </a:p>
          <a:p>
            <a:pPr marL="457200" indent="-457200"/>
            <a:r>
              <a:rPr lang="nl-NL" sz="2000" b="1" dirty="0" smtClean="0">
                <a:solidFill>
                  <a:srgbClr val="C00000"/>
                </a:solidFill>
              </a:rPr>
              <a:t>Alle wezens </a:t>
            </a:r>
            <a:r>
              <a:rPr lang="nl-NL" sz="2000" dirty="0" smtClean="0"/>
              <a:t>worden verzoend. (WBV)</a:t>
            </a:r>
          </a:p>
          <a:p>
            <a:pPr marL="457200" indent="-457200"/>
            <a:endParaRPr lang="nl-NL" sz="2000" dirty="0" smtClean="0"/>
          </a:p>
          <a:p>
            <a:pPr marL="457200" indent="-457200"/>
            <a:r>
              <a:rPr lang="nl-NL" sz="2000" dirty="0" smtClean="0"/>
              <a:t>Om de betekenis van “alles” hier goed te verstaan, lezen we vers 16 en 17:</a:t>
            </a:r>
          </a:p>
          <a:p>
            <a:pPr marL="457200" indent="-457200"/>
            <a:endParaRPr lang="nl-NL" sz="2000" dirty="0" smtClean="0"/>
          </a:p>
          <a:p>
            <a:pPr marL="457200" indent="-457200"/>
            <a:r>
              <a:rPr lang="nl-NL" sz="2000" dirty="0" smtClean="0">
                <a:solidFill>
                  <a:srgbClr val="00B0F0"/>
                </a:solidFill>
              </a:rPr>
              <a:t>In Hem is </a:t>
            </a:r>
            <a:r>
              <a:rPr lang="nl-NL" sz="2000" b="1" dirty="0" smtClean="0">
                <a:solidFill>
                  <a:srgbClr val="00B0F0"/>
                </a:solidFill>
              </a:rPr>
              <a:t>alles</a:t>
            </a:r>
            <a:r>
              <a:rPr lang="nl-NL" sz="2000" dirty="0" smtClean="0">
                <a:solidFill>
                  <a:srgbClr val="00B0F0"/>
                </a:solidFill>
              </a:rPr>
              <a:t> geschapen, alles in de hemel en alles op de aarde,</a:t>
            </a:r>
          </a:p>
          <a:p>
            <a:pPr marL="457200" indent="-457200"/>
            <a:r>
              <a:rPr lang="nl-NL" sz="2000" dirty="0" smtClean="0">
                <a:solidFill>
                  <a:srgbClr val="00B0F0"/>
                </a:solidFill>
              </a:rPr>
              <a:t>Het zichtbare en het onzichtbare, vorsten en heersers, machten en krachten,</a:t>
            </a:r>
          </a:p>
          <a:p>
            <a:pPr marL="457200" indent="-457200"/>
            <a:r>
              <a:rPr lang="nl-NL" sz="2000" dirty="0" smtClean="0">
                <a:solidFill>
                  <a:srgbClr val="00B0F0"/>
                </a:solidFill>
              </a:rPr>
              <a:t>Alles is door Hem en voor Hem geschapen.</a:t>
            </a:r>
          </a:p>
          <a:p>
            <a:pPr marL="457200" indent="-457200"/>
            <a:r>
              <a:rPr lang="nl-NL" sz="2000" dirty="0" smtClean="0">
                <a:solidFill>
                  <a:srgbClr val="00B0F0"/>
                </a:solidFill>
              </a:rPr>
              <a:t>Hij bestaat vóór alles en alles bestaat in Hem.</a:t>
            </a:r>
            <a:endParaRPr lang="nl-NL" sz="2000" b="1" dirty="0" smtClean="0">
              <a:solidFill>
                <a:srgbClr val="00B0F0"/>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pPr marL="457200" indent="-457200">
              <a:buFont typeface="+mj-lt"/>
              <a:buAutoNum type="arabicPeriod" startAt="7"/>
            </a:pPr>
            <a:r>
              <a:rPr lang="nl-NL" sz="2000" b="1" dirty="0" smtClean="0"/>
              <a:t>Alles wordt verzoend. (Kolossenzen 1:19-20) (vervolg)</a:t>
            </a:r>
          </a:p>
          <a:p>
            <a:pPr marL="457200" indent="-457200">
              <a:buFont typeface="+mj-lt"/>
              <a:buAutoNum type="arabicPeriod" startAt="7"/>
            </a:pPr>
            <a:endParaRPr lang="nl-NL" sz="2000" b="1" dirty="0" smtClean="0"/>
          </a:p>
          <a:p>
            <a:pPr marL="457200" indent="-457200"/>
            <a:r>
              <a:rPr lang="nl-NL" sz="2000" dirty="0" smtClean="0"/>
              <a:t>Ik denk dat met </a:t>
            </a:r>
            <a:r>
              <a:rPr lang="nl-NL" sz="2000" b="1" dirty="0" smtClean="0">
                <a:solidFill>
                  <a:srgbClr val="C00000"/>
                </a:solidFill>
              </a:rPr>
              <a:t>alles</a:t>
            </a:r>
            <a:r>
              <a:rPr lang="nl-NL" sz="2000" dirty="0" smtClean="0"/>
              <a:t> de hele schepping wordt bedoeld.</a:t>
            </a:r>
          </a:p>
          <a:p>
            <a:pPr marL="457200" indent="-457200"/>
            <a:r>
              <a:rPr lang="nl-NL" sz="2000" b="1" dirty="0" smtClean="0">
                <a:solidFill>
                  <a:srgbClr val="C00000"/>
                </a:solidFill>
              </a:rPr>
              <a:t>Alles</a:t>
            </a:r>
            <a:r>
              <a:rPr lang="nl-NL" sz="2000" dirty="0" smtClean="0"/>
              <a:t> wat door Jezus geschapen is.</a:t>
            </a:r>
          </a:p>
          <a:p>
            <a:pPr marL="457200" indent="-457200"/>
            <a:r>
              <a:rPr lang="nl-NL" sz="2000" dirty="0" smtClean="0"/>
              <a:t>Dat </a:t>
            </a:r>
            <a:r>
              <a:rPr lang="nl-NL" sz="2000" b="1" dirty="0" smtClean="0">
                <a:solidFill>
                  <a:srgbClr val="C00000"/>
                </a:solidFill>
              </a:rPr>
              <a:t>alles</a:t>
            </a:r>
            <a:r>
              <a:rPr lang="nl-NL" sz="2000" dirty="0" smtClean="0"/>
              <a:t> zal Jezus Christus door Zijn bloed met God verzoenen.</a:t>
            </a:r>
          </a:p>
          <a:p>
            <a:pPr marL="457200" indent="-457200"/>
            <a:endParaRPr lang="nl-NL" sz="2000" dirty="0" smtClean="0"/>
          </a:p>
          <a:p>
            <a:pPr marL="457200" indent="-457200"/>
            <a:r>
              <a:rPr lang="nl-NL" sz="2000" dirty="0" smtClean="0"/>
              <a:t>Dit lezen we ook in Efeziërs 1:8b-10:</a:t>
            </a:r>
          </a:p>
          <a:p>
            <a:pPr marL="457200" indent="-457200"/>
            <a:endParaRPr lang="nl-NL" sz="2000" dirty="0" smtClean="0"/>
          </a:p>
          <a:p>
            <a:pPr marL="457200" indent="-457200"/>
            <a:r>
              <a:rPr lang="nl-NL" sz="2000" dirty="0" smtClean="0">
                <a:solidFill>
                  <a:srgbClr val="00B0F0"/>
                </a:solidFill>
              </a:rPr>
              <a:t>Hij heeft ons in al Zijn wijsheid en inzicht dit mysterie onthuld: Zijn voornemen</a:t>
            </a:r>
          </a:p>
          <a:p>
            <a:pPr marL="457200" indent="-457200"/>
            <a:r>
              <a:rPr lang="nl-NL" sz="2000" dirty="0" smtClean="0">
                <a:solidFill>
                  <a:srgbClr val="00B0F0"/>
                </a:solidFill>
              </a:rPr>
              <a:t>om met Christus de voltooiing van de tijd te verwezenlijken en Zijn besluit om</a:t>
            </a:r>
          </a:p>
          <a:p>
            <a:pPr marL="457200" indent="-457200"/>
            <a:r>
              <a:rPr lang="nl-NL" sz="2000" b="1" dirty="0" smtClean="0">
                <a:solidFill>
                  <a:srgbClr val="00B0F0"/>
                </a:solidFill>
              </a:rPr>
              <a:t>alles </a:t>
            </a:r>
            <a:r>
              <a:rPr lang="nl-NL" sz="2000" dirty="0" smtClean="0">
                <a:solidFill>
                  <a:srgbClr val="00B0F0"/>
                </a:solidFill>
              </a:rPr>
              <a:t>in de hemel en op aarde onder één hoofd bijeen te brengen, onder </a:t>
            </a:r>
          </a:p>
          <a:p>
            <a:pPr marL="457200" indent="-457200"/>
            <a:r>
              <a:rPr lang="nl-NL" sz="2000" dirty="0" smtClean="0">
                <a:solidFill>
                  <a:srgbClr val="00B0F0"/>
                </a:solidFill>
              </a:rPr>
              <a:t>Christus.</a:t>
            </a:r>
          </a:p>
          <a:p>
            <a:pPr marL="457200" indent="-457200"/>
            <a:endParaRPr lang="nl-NL" sz="2000" dirty="0" smtClean="0"/>
          </a:p>
          <a:p>
            <a:pPr marL="457200" indent="-457200"/>
            <a:r>
              <a:rPr lang="nl-NL" sz="2000" dirty="0" smtClean="0"/>
              <a:t>Ergens las ik de opvatting dat onder dit </a:t>
            </a:r>
            <a:r>
              <a:rPr lang="nl-NL" sz="2000" b="1" dirty="0" smtClean="0">
                <a:solidFill>
                  <a:srgbClr val="C00000"/>
                </a:solidFill>
              </a:rPr>
              <a:t>alles</a:t>
            </a:r>
            <a:r>
              <a:rPr lang="nl-NL" sz="2000" dirty="0" smtClean="0"/>
              <a:t> ook de Satan begrepen moet </a:t>
            </a:r>
          </a:p>
          <a:p>
            <a:pPr marL="457200" indent="-457200"/>
            <a:r>
              <a:rPr lang="nl-NL" sz="2000" dirty="0" smtClean="0"/>
              <a:t>worden. Dan zou uiteindelijk ook Satan verzoend worden met Jezus.</a:t>
            </a:r>
          </a:p>
          <a:p>
            <a:pPr marL="457200" indent="-457200"/>
            <a:r>
              <a:rPr lang="nl-NL" sz="2000" dirty="0" smtClean="0"/>
              <a:t>Ik denk dat dit </a:t>
            </a:r>
            <a:r>
              <a:rPr lang="nl-NL" sz="2000" b="1" dirty="0" smtClean="0"/>
              <a:t>niet</a:t>
            </a:r>
            <a:r>
              <a:rPr lang="nl-NL" sz="2000" dirty="0" smtClean="0"/>
              <a:t> klopt. Satan valt buiten de schepping.</a:t>
            </a:r>
          </a:p>
          <a:p>
            <a:pPr marL="457200" indent="-457200"/>
            <a:r>
              <a:rPr lang="nl-NL" sz="2000" b="1" dirty="0" smtClean="0">
                <a:solidFill>
                  <a:srgbClr val="C00000"/>
                </a:solidFill>
              </a:rPr>
              <a:t>Satan zal worden gegooid in een poel van vuur en zwavel, tot in eeuwigheid.</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278642"/>
          </a:xfrm>
          <a:prstGeom prst="rect">
            <a:avLst/>
          </a:prstGeom>
          <a:noFill/>
        </p:spPr>
        <p:txBody>
          <a:bodyPr wrap="square" rtlCol="0">
            <a:spAutoFit/>
          </a:bodyPr>
          <a:lstStyle/>
          <a:p>
            <a:pPr algn="ctr"/>
            <a:r>
              <a:rPr lang="nl-NL" sz="2400" b="1" dirty="0" smtClean="0">
                <a:solidFill>
                  <a:schemeClr val="bg1">
                    <a:lumMod val="65000"/>
                  </a:schemeClr>
                </a:solidFill>
              </a:rPr>
              <a:t>Late-alverzoening en kerkgang</a:t>
            </a:r>
          </a:p>
          <a:p>
            <a:endParaRPr lang="nl-NL" sz="2000" dirty="0" smtClean="0"/>
          </a:p>
          <a:p>
            <a:r>
              <a:rPr lang="nl-NL" sz="2000" dirty="0" smtClean="0"/>
              <a:t>Als alles toch goed komt, waarom zou je dan nog naar de kerk gaan?</a:t>
            </a:r>
          </a:p>
          <a:p>
            <a:r>
              <a:rPr lang="nl-NL" sz="2000" dirty="0" smtClean="0"/>
              <a:t>Zo zou je kunnen reageren.</a:t>
            </a:r>
          </a:p>
          <a:p>
            <a:endParaRPr lang="nl-NL" sz="2000" dirty="0" smtClean="0"/>
          </a:p>
          <a:p>
            <a:r>
              <a:rPr lang="nl-NL" sz="2000" dirty="0" smtClean="0"/>
              <a:t>Alleen, wie dat zegt, begrijpt niets van een liefdesband.</a:t>
            </a:r>
          </a:p>
          <a:p>
            <a:r>
              <a:rPr lang="nl-NL" sz="2000" dirty="0" smtClean="0"/>
              <a:t>Een liefdesband vereist wederkerigheid.</a:t>
            </a:r>
          </a:p>
          <a:p>
            <a:r>
              <a:rPr lang="nl-NL" sz="2000" dirty="0" smtClean="0"/>
              <a:t>God schenkt liefde en Hij vraagt ons om Zijn liefde te beantwoorden.</a:t>
            </a:r>
          </a:p>
          <a:p>
            <a:r>
              <a:rPr lang="nl-NL" sz="2000" dirty="0" smtClean="0"/>
              <a:t>Een groot deel van het Oude Testament draait om dit thema.</a:t>
            </a:r>
          </a:p>
          <a:p>
            <a:r>
              <a:rPr lang="nl-NL" sz="2000" dirty="0" smtClean="0"/>
              <a:t>Als Israël zich van God afkeert, dan noemt God dat afgoderij en hoererij.</a:t>
            </a:r>
          </a:p>
          <a:p>
            <a:r>
              <a:rPr lang="nl-NL" sz="2000" dirty="0" smtClean="0"/>
              <a:t>Zo erg vindt Hij dat.</a:t>
            </a:r>
          </a:p>
          <a:p>
            <a:r>
              <a:rPr lang="nl-NL" sz="2000" dirty="0" smtClean="0"/>
              <a:t>Je liefste gaat om met een hoer.</a:t>
            </a:r>
          </a:p>
          <a:p>
            <a:r>
              <a:rPr lang="nl-NL" sz="2000" dirty="0" smtClean="0"/>
              <a:t>Afschuwelijk.</a:t>
            </a:r>
          </a:p>
          <a:p>
            <a:r>
              <a:rPr lang="nl-NL" sz="2000" dirty="0" smtClean="0"/>
              <a:t>Wie God heeft leren kennen en Hem daarna de rug toekeert, die zal daar </a:t>
            </a:r>
            <a:r>
              <a:rPr lang="nl-NL" sz="2000" b="1" dirty="0" smtClean="0">
                <a:solidFill>
                  <a:srgbClr val="C00000"/>
                </a:solidFill>
              </a:rPr>
              <a:t>dubbel </a:t>
            </a:r>
            <a:r>
              <a:rPr lang="nl-NL" sz="2000" dirty="0" smtClean="0"/>
              <a:t>voor moeten boeten. </a:t>
            </a:r>
          </a:p>
          <a:p>
            <a:endParaRPr lang="nl-NL" sz="2000" dirty="0" smtClean="0"/>
          </a:p>
          <a:p>
            <a:r>
              <a:rPr lang="nl-NL" sz="2000" dirty="0" smtClean="0">
                <a:solidFill>
                  <a:srgbClr val="00B0F0"/>
                </a:solidFill>
              </a:rPr>
              <a:t>Daarom zal Ik hen eerst </a:t>
            </a:r>
            <a:r>
              <a:rPr lang="nl-NL" sz="2000" b="1" dirty="0" smtClean="0">
                <a:solidFill>
                  <a:srgbClr val="00B0F0"/>
                </a:solidFill>
              </a:rPr>
              <a:t>dubbel</a:t>
            </a:r>
            <a:r>
              <a:rPr lang="nl-NL" sz="2000" dirty="0" smtClean="0">
                <a:solidFill>
                  <a:srgbClr val="00B0F0"/>
                </a:solidFill>
              </a:rPr>
              <a:t> laten boeten voor hun wandaden en zonden, omdat ze mijn land hebben vol gezet met die gruwelijke en levensloze afgodsbeelden en het zo hebben ontwijd. (Jeremia 16:18)</a:t>
            </a:r>
            <a:endParaRPr lang="nl-NL" sz="2000" dirty="0" smtClean="0"/>
          </a:p>
          <a:p>
            <a:endParaRPr lang="nl-NL"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04664"/>
            <a:ext cx="8496944" cy="6247864"/>
          </a:xfrm>
          <a:prstGeom prst="rect">
            <a:avLst/>
          </a:prstGeom>
          <a:noFill/>
        </p:spPr>
        <p:txBody>
          <a:bodyPr wrap="square" rtlCol="0">
            <a:spAutoFit/>
          </a:bodyPr>
          <a:lstStyle/>
          <a:p>
            <a:pPr algn="ctr"/>
            <a:endParaRPr lang="nl-NL" sz="2000" b="1" dirty="0" smtClean="0"/>
          </a:p>
          <a:p>
            <a:endParaRPr lang="nl-NL" sz="2000" dirty="0" smtClean="0"/>
          </a:p>
          <a:p>
            <a:r>
              <a:rPr lang="nl-NL" sz="2000" dirty="0" smtClean="0"/>
              <a:t>In de gelijkenis van de verloren zoon (Lucas  15:11-32) wordt de goedheid van de vader door de oudste zoon niet begrepen.</a:t>
            </a:r>
          </a:p>
          <a:p>
            <a:r>
              <a:rPr lang="nl-NL" sz="2000" dirty="0" smtClean="0"/>
              <a:t>Wie de kerk verlaat, omdat de Vader uiteindelijk alles goed laat aflopen, heeft evenzo niets van de goedheid van de Vader begrepen.</a:t>
            </a:r>
          </a:p>
          <a:p>
            <a:r>
              <a:rPr lang="nl-NL" sz="2000" dirty="0" smtClean="0"/>
              <a:t>Want nergens anders is het beter dan bij Vader.</a:t>
            </a:r>
          </a:p>
          <a:p>
            <a:r>
              <a:rPr lang="nl-NL" sz="2000" dirty="0" smtClean="0"/>
              <a:t>Nergens anders ondervind je een grotere liefde dan bij Vader.</a:t>
            </a:r>
          </a:p>
          <a:p>
            <a:r>
              <a:rPr lang="nl-NL" sz="2000" dirty="0" smtClean="0"/>
              <a:t>Nergens anders heb je een betere toekomst, dan bij Vader.</a:t>
            </a:r>
          </a:p>
          <a:p>
            <a:endParaRPr lang="nl-NL" sz="2000" dirty="0" smtClean="0"/>
          </a:p>
          <a:p>
            <a:r>
              <a:rPr lang="nl-NL" sz="2000" dirty="0" smtClean="0"/>
              <a:t>Preken met hel en verdoemenis kunnen mensen aan de kerk binden.</a:t>
            </a:r>
          </a:p>
          <a:p>
            <a:r>
              <a:rPr lang="nl-NL" sz="2000" dirty="0" smtClean="0">
                <a:solidFill>
                  <a:srgbClr val="C00000"/>
                </a:solidFill>
              </a:rPr>
              <a:t>Maar echte liefde laat zich niet dwingen.</a:t>
            </a:r>
          </a:p>
          <a:p>
            <a:r>
              <a:rPr lang="nl-NL" sz="2000" dirty="0" smtClean="0"/>
              <a:t>Vandaar dat in de prediking niet het accent op de straf moet komen te liggen, maar op de liefde.</a:t>
            </a:r>
          </a:p>
          <a:p>
            <a:r>
              <a:rPr lang="nl-NL" sz="2000" dirty="0" smtClean="0"/>
              <a:t>Dit, terwijl de straf niet ongenoemd mag blijven.</a:t>
            </a:r>
          </a:p>
          <a:p>
            <a:r>
              <a:rPr lang="nl-NL" sz="2000" dirty="0" smtClean="0"/>
              <a:t>Want elke gelovige is nog behept met de ‘oude’ mens, die van tijd tot tijd </a:t>
            </a:r>
          </a:p>
          <a:p>
            <a:r>
              <a:rPr lang="nl-NL" sz="2000" dirty="0" smtClean="0"/>
              <a:t>zeker aangesproken zal moeten worden met een </a:t>
            </a:r>
            <a:r>
              <a:rPr lang="nl-NL" sz="2000" dirty="0" err="1" smtClean="0"/>
              <a:t>hel-en-verdoemenispreek</a:t>
            </a:r>
            <a:r>
              <a:rPr lang="nl-NL" sz="2000" dirty="0" smtClean="0"/>
              <a:t>.</a:t>
            </a:r>
          </a:p>
          <a:p>
            <a:endParaRPr lang="nl-NL" sz="2000" dirty="0" smtClean="0"/>
          </a:p>
          <a:p>
            <a:r>
              <a:rPr lang="nl-NL" sz="2000" dirty="0" smtClean="0">
                <a:solidFill>
                  <a:srgbClr val="C00000"/>
                </a:solidFill>
              </a:rPr>
              <a:t>De late-alverzoening laat veel ruimte over voor strafprediking. Tot aan de jongste dag zal de hel bestaan, en voor velen wacht de grote verdrukking.</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5693866"/>
          </a:xfrm>
          <a:prstGeom prst="rect">
            <a:avLst/>
          </a:prstGeom>
          <a:noFill/>
        </p:spPr>
        <p:txBody>
          <a:bodyPr wrap="square" rtlCol="0">
            <a:spAutoFit/>
          </a:bodyPr>
          <a:lstStyle/>
          <a:p>
            <a:pPr algn="ctr"/>
            <a:r>
              <a:rPr lang="nl-NL" sz="2400" b="1" dirty="0" smtClean="0">
                <a:solidFill>
                  <a:schemeClr val="bg1">
                    <a:lumMod val="65000"/>
                  </a:schemeClr>
                </a:solidFill>
              </a:rPr>
              <a:t>Late-alverzoening en evangelisatie</a:t>
            </a:r>
          </a:p>
          <a:p>
            <a:endParaRPr lang="nl-NL" sz="2000" dirty="0" smtClean="0"/>
          </a:p>
          <a:p>
            <a:r>
              <a:rPr lang="nl-NL" sz="2000" dirty="0" smtClean="0"/>
              <a:t>Velen ervaren een grote </a:t>
            </a:r>
            <a:r>
              <a:rPr lang="nl-NL" sz="2000" b="1" dirty="0" smtClean="0">
                <a:solidFill>
                  <a:srgbClr val="C00000"/>
                </a:solidFill>
              </a:rPr>
              <a:t>verlegenheid, </a:t>
            </a:r>
            <a:r>
              <a:rPr lang="nl-NL" sz="2000" dirty="0" smtClean="0"/>
              <a:t>zodra er over </a:t>
            </a:r>
            <a:r>
              <a:rPr lang="nl-NL" sz="2000" b="1" dirty="0" smtClean="0">
                <a:solidFill>
                  <a:srgbClr val="C00000"/>
                </a:solidFill>
              </a:rPr>
              <a:t>de hel </a:t>
            </a:r>
            <a:r>
              <a:rPr lang="nl-NL" sz="2000" dirty="0" smtClean="0"/>
              <a:t>gesproken moet worden.</a:t>
            </a:r>
          </a:p>
          <a:p>
            <a:r>
              <a:rPr lang="nl-NL" sz="2000" dirty="0" smtClean="0"/>
              <a:t>Zodra je als gelovige wordt uitgedaagd om over de toekomst van alle ongelovigen te spreken, dan wordt het lastig.</a:t>
            </a:r>
          </a:p>
          <a:p>
            <a:r>
              <a:rPr lang="nl-NL" sz="2000" dirty="0" smtClean="0"/>
              <a:t>Want de hel, als altijddurende, gruwelijke straf, is moeilijk te verkopen.</a:t>
            </a:r>
          </a:p>
          <a:p>
            <a:r>
              <a:rPr lang="nl-NL" sz="2000" dirty="0" smtClean="0"/>
              <a:t>Want ergens vinden velen die straf te heftig en te lang, zinloos en buitenproportioneel.</a:t>
            </a:r>
          </a:p>
          <a:p>
            <a:r>
              <a:rPr lang="nl-NL" sz="2000" dirty="0" smtClean="0"/>
              <a:t>Een helse </a:t>
            </a:r>
            <a:r>
              <a:rPr lang="nl-NL" sz="2000" b="1" dirty="0" smtClean="0">
                <a:solidFill>
                  <a:srgbClr val="C00000"/>
                </a:solidFill>
              </a:rPr>
              <a:t>eeuwigdurende</a:t>
            </a:r>
            <a:r>
              <a:rPr lang="nl-NL" sz="2000" dirty="0" smtClean="0">
                <a:solidFill>
                  <a:srgbClr val="C00000"/>
                </a:solidFill>
              </a:rPr>
              <a:t> </a:t>
            </a:r>
            <a:r>
              <a:rPr lang="nl-NL" sz="2000" dirty="0" smtClean="0"/>
              <a:t>straf, vinden velen, past niet bij een liefdevolle God.</a:t>
            </a:r>
          </a:p>
          <a:p>
            <a:endParaRPr lang="nl-NL" sz="2000" dirty="0" smtClean="0"/>
          </a:p>
          <a:p>
            <a:r>
              <a:rPr lang="nl-NL" sz="2000" dirty="0" smtClean="0"/>
              <a:t>De gangbare mening roept hoe dan ook grote verlegenheid op.</a:t>
            </a:r>
          </a:p>
          <a:p>
            <a:r>
              <a:rPr lang="nl-NL" sz="2000" dirty="0" smtClean="0"/>
              <a:t>Hoewel we niet op Gods rechterstoel willen plaatsnemen, denken we ondertussen wel dat miljarden mensen in de hel terecht zullen komen.</a:t>
            </a:r>
          </a:p>
          <a:p>
            <a:endParaRPr lang="nl-NL" sz="2000" dirty="0" smtClean="0"/>
          </a:p>
          <a:p>
            <a:r>
              <a:rPr lang="nl-NL" sz="2000" dirty="0" smtClean="0"/>
              <a:t>De verkondigers van het evangelie brengen een blijde boodschap met een </a:t>
            </a:r>
            <a:r>
              <a:rPr lang="nl-NL" sz="2000" b="1" dirty="0" smtClean="0">
                <a:solidFill>
                  <a:srgbClr val="C00000"/>
                </a:solidFill>
              </a:rPr>
              <a:t>dikke zwarte rand. </a:t>
            </a:r>
            <a:r>
              <a:rPr lang="nl-NL" sz="2000" dirty="0" smtClean="0"/>
              <a:t>Wie zich niet bekeert, snijdt elke band met God door en zal het verder zonder Hem moeten doen. In de hel, in de uiterste duisternis.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24936" cy="6001643"/>
          </a:xfrm>
          <a:prstGeom prst="rect">
            <a:avLst/>
          </a:prstGeom>
          <a:noFill/>
        </p:spPr>
        <p:txBody>
          <a:bodyPr wrap="square" rtlCol="0">
            <a:spAutoFit/>
          </a:bodyPr>
          <a:lstStyle/>
          <a:p>
            <a:pPr algn="ctr"/>
            <a:endParaRPr lang="nl-NL" sz="2400" b="1" dirty="0" smtClean="0">
              <a:solidFill>
                <a:schemeClr val="bg1">
                  <a:lumMod val="75000"/>
                </a:schemeClr>
              </a:solidFill>
            </a:endParaRPr>
          </a:p>
          <a:p>
            <a:endParaRPr lang="nl-NL" sz="2000" dirty="0" smtClean="0"/>
          </a:p>
          <a:p>
            <a:r>
              <a:rPr lang="nl-NL" sz="2000" dirty="0" smtClean="0"/>
              <a:t>De late-alverzoening laat een ander beeld zien.</a:t>
            </a:r>
          </a:p>
          <a:p>
            <a:r>
              <a:rPr lang="nl-NL" sz="2000" dirty="0" smtClean="0"/>
              <a:t>God is rechtvaardig en straft altijd proportioneel.</a:t>
            </a:r>
          </a:p>
          <a:p>
            <a:r>
              <a:rPr lang="nl-NL" sz="2000" dirty="0" smtClean="0"/>
              <a:t>Niet te heftig, maar met de juiste maat.</a:t>
            </a:r>
          </a:p>
          <a:p>
            <a:r>
              <a:rPr lang="nl-NL" sz="2000" dirty="0" smtClean="0"/>
              <a:t>Niet eeuwigdurend, maar tijdelijk.</a:t>
            </a:r>
          </a:p>
          <a:p>
            <a:r>
              <a:rPr lang="nl-NL" sz="2000" dirty="0" smtClean="0"/>
              <a:t>Niet zinloos, maar met het oog op de toekomst.</a:t>
            </a:r>
          </a:p>
          <a:p>
            <a:endParaRPr lang="nl-NL" sz="2000" dirty="0" smtClean="0"/>
          </a:p>
          <a:p>
            <a:r>
              <a:rPr lang="nl-NL" sz="2000" dirty="0" smtClean="0"/>
              <a:t>Na de jongste dag krijgen alle ongelovigen een herkansing.</a:t>
            </a:r>
          </a:p>
          <a:p>
            <a:r>
              <a:rPr lang="nl-NL" sz="2000" dirty="0" smtClean="0"/>
              <a:t>De tot dan ondervonden straf zal hen op dat moment nog heugen.</a:t>
            </a:r>
          </a:p>
          <a:p>
            <a:r>
              <a:rPr lang="nl-NL" sz="2000" dirty="0" smtClean="0"/>
              <a:t>In het licht van de geopende boeken zullen ze na enige tijd hun straf als een terechte straf gaan erkennen.</a:t>
            </a:r>
          </a:p>
          <a:p>
            <a:endParaRPr lang="nl-NL" sz="2000" dirty="0" smtClean="0"/>
          </a:p>
          <a:p>
            <a:r>
              <a:rPr lang="nl-NL" sz="2000" dirty="0" smtClean="0"/>
              <a:t>Velen zullen in de vuurpoel nog een aanvullende geestelijke reiniging moeten ondergaan. Iets wat zeker ook pijn kan doen.</a:t>
            </a:r>
          </a:p>
          <a:p>
            <a:r>
              <a:rPr lang="nl-NL" sz="2000" b="1" dirty="0" smtClean="0">
                <a:solidFill>
                  <a:srgbClr val="C00000"/>
                </a:solidFill>
              </a:rPr>
              <a:t>Maar uiteindelijk zullen ze hun knie buigen voor God en met hun tong Hem loven. Eind goed, al goed.</a:t>
            </a:r>
          </a:p>
          <a:p>
            <a:endParaRPr lang="nl-NL" sz="2000" dirty="0" smtClean="0"/>
          </a:p>
          <a:p>
            <a:endParaRPr lang="nl-NL" sz="2000"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r>
              <a:rPr lang="nl-NL" sz="2400" b="1" dirty="0" smtClean="0">
                <a:solidFill>
                  <a:schemeClr val="bg1">
                    <a:lumMod val="65000"/>
                  </a:schemeClr>
                </a:solidFill>
              </a:rPr>
              <a:t>Late-alverzoening en voorzienigheid</a:t>
            </a:r>
          </a:p>
          <a:p>
            <a:endParaRPr lang="nl-NL" sz="2000" dirty="0" smtClean="0"/>
          </a:p>
          <a:p>
            <a:r>
              <a:rPr lang="nl-NL" sz="2000" b="1" dirty="0" smtClean="0">
                <a:solidFill>
                  <a:srgbClr val="C00000"/>
                </a:solidFill>
              </a:rPr>
              <a:t>Heeft God voorzien dat alles goed komt?</a:t>
            </a:r>
          </a:p>
          <a:p>
            <a:r>
              <a:rPr lang="nl-NL" sz="2000" dirty="0" smtClean="0">
                <a:solidFill>
                  <a:srgbClr val="C00000"/>
                </a:solidFill>
              </a:rPr>
              <a:t>Zo ja, </a:t>
            </a:r>
            <a:r>
              <a:rPr lang="nl-NL" sz="2000" dirty="0" smtClean="0"/>
              <a:t>dan valt goed te begrijpen dat tijdens Gods raad, voor de grondlegging van de wereld, alle drie personen van de goddelijke drie-eenheid hebben ingestemd met alle mogelijke scenario's.</a:t>
            </a:r>
          </a:p>
          <a:p>
            <a:r>
              <a:rPr lang="nl-NL" sz="2000" dirty="0" smtClean="0">
                <a:solidFill>
                  <a:srgbClr val="C00000"/>
                </a:solidFill>
              </a:rPr>
              <a:t>Zo nee, </a:t>
            </a:r>
            <a:r>
              <a:rPr lang="nl-NL" sz="2000" dirty="0" smtClean="0"/>
              <a:t>dan is moeilijk te begrijpen dat de liefdevolle God miljarden mensen in een eeuwigdurende hel laat terecht komen.</a:t>
            </a:r>
          </a:p>
          <a:p>
            <a:endParaRPr lang="nl-NL" sz="2000" dirty="0" smtClean="0"/>
          </a:p>
          <a:p>
            <a:r>
              <a:rPr lang="nl-NL" sz="2000" dirty="0" smtClean="0"/>
              <a:t>Ik denk, dat God de late-alverzoening in Zijn plan heeft opgenomen.</a:t>
            </a:r>
          </a:p>
          <a:p>
            <a:r>
              <a:rPr lang="nl-NL" sz="2000" dirty="0" smtClean="0"/>
              <a:t>Maar Hij heeft het in Zijn woord min of meer verborgen.</a:t>
            </a:r>
          </a:p>
          <a:p>
            <a:r>
              <a:rPr lang="nl-NL" sz="2000" dirty="0" smtClean="0"/>
              <a:t>In het Oude Testament was Jezus’ komst eveneens min of meer verborgen.</a:t>
            </a:r>
          </a:p>
          <a:p>
            <a:r>
              <a:rPr lang="nl-NL" sz="2000" dirty="0" smtClean="0"/>
              <a:t>Hoeveel mensen hebben Hem verwacht?</a:t>
            </a:r>
          </a:p>
          <a:p>
            <a:r>
              <a:rPr lang="nl-NL" sz="2000" dirty="0" smtClean="0"/>
              <a:t>De Wijzen uit het Oosten werden genegeerd, niemand  trok vanuit Jeruzalem met hen mee naar Bethlehem. Niemand!</a:t>
            </a:r>
          </a:p>
          <a:p>
            <a:r>
              <a:rPr lang="nl-NL" sz="2000" dirty="0" smtClean="0"/>
              <a:t>Tijdens Jezus’ leven hebben maar weinigen de relatie kunnen leggen vanuit de toen bekende Talmoed naar de komst van Jezus als de Messias.</a:t>
            </a:r>
          </a:p>
          <a:p>
            <a:r>
              <a:rPr lang="nl-NL" sz="2000" dirty="0" smtClean="0"/>
              <a:t>Min of meer heeft God de profetie verborgen, er lag een sluier over.</a:t>
            </a:r>
          </a:p>
          <a:p>
            <a:r>
              <a:rPr lang="nl-NL" sz="2000" dirty="0" smtClean="0">
                <a:solidFill>
                  <a:srgbClr val="C00000"/>
                </a:solidFill>
              </a:rPr>
              <a:t>Een sluier, die alleen met de kracht van de Heilige Geest wordt weggenomen.</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dirty="0" smtClean="0">
              <a:solidFill>
                <a:schemeClr val="accent4">
                  <a:lumMod val="60000"/>
                  <a:lumOff val="40000"/>
                </a:schemeClr>
              </a:solidFill>
            </a:endParaRPr>
          </a:p>
          <a:p>
            <a:endParaRPr lang="nl-NL" sz="2000" dirty="0" smtClean="0"/>
          </a:p>
          <a:p>
            <a:r>
              <a:rPr lang="nl-NL" sz="2000" dirty="0" smtClean="0"/>
              <a:t>Over de late-alverzoening ligt eveneens een sluier.</a:t>
            </a:r>
          </a:p>
          <a:p>
            <a:r>
              <a:rPr lang="nl-NL" sz="2000" dirty="0" smtClean="0"/>
              <a:t>Misschien is het wel een dwaling.</a:t>
            </a:r>
          </a:p>
          <a:p>
            <a:r>
              <a:rPr lang="nl-NL" sz="2000" dirty="0" smtClean="0"/>
              <a:t>Kan iemand die geen theoloog is goud uit de Bijbel delven?</a:t>
            </a:r>
          </a:p>
          <a:p>
            <a:r>
              <a:rPr lang="nl-NL" sz="2000" dirty="0" smtClean="0"/>
              <a:t>Kan dat?</a:t>
            </a:r>
          </a:p>
          <a:p>
            <a:endParaRPr lang="nl-NL" sz="2000" dirty="0" smtClean="0"/>
          </a:p>
          <a:p>
            <a:r>
              <a:rPr lang="nl-NL" sz="2000" dirty="0" smtClean="0">
                <a:solidFill>
                  <a:srgbClr val="00B0F0"/>
                </a:solidFill>
              </a:rPr>
              <a:t>Elk van God ingegeven Schriftwoord is ook nuttig om te onderrichten, te </a:t>
            </a:r>
            <a:r>
              <a:rPr lang="nl-NL" sz="2000" b="1" dirty="0" smtClean="0">
                <a:solidFill>
                  <a:srgbClr val="00B0F0"/>
                </a:solidFill>
              </a:rPr>
              <a:t>weerleggen</a:t>
            </a:r>
            <a:r>
              <a:rPr lang="nl-NL" sz="2000" dirty="0" smtClean="0">
                <a:solidFill>
                  <a:srgbClr val="00B0F0"/>
                </a:solidFill>
              </a:rPr>
              <a:t>, te verbeteren en op te voeden in de gerechtigheid.</a:t>
            </a:r>
          </a:p>
          <a:p>
            <a:r>
              <a:rPr lang="nl-NL" sz="2000" dirty="0" smtClean="0">
                <a:solidFill>
                  <a:srgbClr val="00B0F0"/>
                </a:solidFill>
              </a:rPr>
              <a:t>(2 Tim 3:16)</a:t>
            </a:r>
          </a:p>
          <a:p>
            <a:endParaRPr lang="nl-NL" sz="2000" dirty="0" smtClean="0"/>
          </a:p>
          <a:p>
            <a:r>
              <a:rPr lang="nl-NL" sz="2000" dirty="0" smtClean="0"/>
              <a:t>God is rechtvaardig.</a:t>
            </a:r>
          </a:p>
          <a:p>
            <a:r>
              <a:rPr lang="nl-NL" sz="2000" dirty="0" smtClean="0"/>
              <a:t>Ik denk dat de gangbare mening, waarbij God miljarden mensen voor eeuwig verdoemt in de hel, terecht veel weerstand oproept.</a:t>
            </a:r>
          </a:p>
          <a:p>
            <a:r>
              <a:rPr lang="nl-NL" sz="2000" dirty="0" smtClean="0"/>
              <a:t>Zo’n voorstelling gaat lijnrecht in tegen het liefdevolle karakter van God.</a:t>
            </a:r>
          </a:p>
          <a:p>
            <a:endParaRPr lang="nl-NL" sz="2000" dirty="0" smtClean="0"/>
          </a:p>
          <a:p>
            <a:r>
              <a:rPr lang="nl-NL" sz="2000" dirty="0" smtClean="0"/>
              <a:t>Anderzijds is het </a:t>
            </a:r>
            <a:r>
              <a:rPr lang="nl-NL" sz="2000" dirty="0" err="1" smtClean="0"/>
              <a:t>wél</a:t>
            </a:r>
            <a:r>
              <a:rPr lang="nl-NL" sz="2000" dirty="0" smtClean="0"/>
              <a:t> zo dat iedere despoot, iedere foute religieuze leider, iedereen die Jezus Christus verwerpt, een </a:t>
            </a:r>
            <a:r>
              <a:rPr lang="nl-NL" sz="2000" b="1" dirty="0" smtClean="0">
                <a:solidFill>
                  <a:srgbClr val="C00000"/>
                </a:solidFill>
              </a:rPr>
              <a:t>passende </a:t>
            </a:r>
            <a:r>
              <a:rPr lang="nl-NL" sz="2000" dirty="0" smtClean="0"/>
              <a:t>straf zal krijgen.</a:t>
            </a:r>
          </a:p>
          <a:p>
            <a:r>
              <a:rPr lang="nl-NL" sz="2000" b="1" dirty="0" smtClean="0">
                <a:solidFill>
                  <a:srgbClr val="C00000"/>
                </a:solidFill>
              </a:rPr>
              <a:t>God is rechtvaardig!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r>
              <a:rPr lang="nl-NL" sz="2000" dirty="0" smtClean="0"/>
              <a:t>Dit idee, dat de vuurpoel een geestelijk reinigingsbad is waar iedereen na verloop van enige tijd brandschoon uitkomt, baseer ik o.a. op de volgende teksten:</a:t>
            </a:r>
          </a:p>
          <a:p>
            <a:endParaRPr lang="nl-NL" sz="2000" dirty="0" smtClean="0"/>
          </a:p>
          <a:p>
            <a:r>
              <a:rPr lang="nl-NL" sz="2000" dirty="0" smtClean="0">
                <a:solidFill>
                  <a:srgbClr val="00B0F0"/>
                </a:solidFill>
              </a:rPr>
              <a:t>Ik heb bij mijzelf gezworen: Uit Mijn mond komt gerechtigheid voort, een woord dat Ik spreek wordt niet herroepen. Voor Mij zal </a:t>
            </a:r>
            <a:r>
              <a:rPr lang="nl-NL" sz="2000" b="1" dirty="0" smtClean="0">
                <a:solidFill>
                  <a:srgbClr val="00B0F0"/>
                </a:solidFill>
              </a:rPr>
              <a:t>elke knie </a:t>
            </a:r>
            <a:r>
              <a:rPr lang="nl-NL" sz="2000" dirty="0" smtClean="0">
                <a:solidFill>
                  <a:srgbClr val="00B0F0"/>
                </a:solidFill>
              </a:rPr>
              <a:t>zich buigen en </a:t>
            </a:r>
            <a:r>
              <a:rPr lang="nl-NL" sz="2000" b="1" dirty="0" smtClean="0">
                <a:solidFill>
                  <a:srgbClr val="00B0F0"/>
                </a:solidFill>
              </a:rPr>
              <a:t>elke tong </a:t>
            </a:r>
            <a:r>
              <a:rPr lang="nl-NL" sz="2000" dirty="0" smtClean="0">
                <a:solidFill>
                  <a:srgbClr val="00B0F0"/>
                </a:solidFill>
              </a:rPr>
              <a:t>zal bij Mij zweren. (Jesaja 45:23)</a:t>
            </a:r>
          </a:p>
          <a:p>
            <a:endParaRPr lang="nl-NL" sz="2000" dirty="0" smtClean="0">
              <a:solidFill>
                <a:srgbClr val="00B0F0"/>
              </a:solidFill>
            </a:endParaRPr>
          </a:p>
          <a:p>
            <a:r>
              <a:rPr lang="nl-NL" sz="2000" dirty="0" smtClean="0">
                <a:solidFill>
                  <a:srgbClr val="00B0F0"/>
                </a:solidFill>
              </a:rPr>
              <a:t>‘Zo waar Ik leef – zegt de Heer -, voor Mij zal </a:t>
            </a:r>
            <a:r>
              <a:rPr lang="nl-NL" sz="2000" b="1" dirty="0" smtClean="0">
                <a:solidFill>
                  <a:srgbClr val="00B0F0"/>
                </a:solidFill>
              </a:rPr>
              <a:t>elke knie </a:t>
            </a:r>
            <a:r>
              <a:rPr lang="nl-NL" sz="2000" dirty="0" smtClean="0">
                <a:solidFill>
                  <a:srgbClr val="00B0F0"/>
                </a:solidFill>
              </a:rPr>
              <a:t>zich buigen, en </a:t>
            </a:r>
            <a:r>
              <a:rPr lang="nl-NL" sz="2000" b="1" dirty="0" smtClean="0">
                <a:solidFill>
                  <a:srgbClr val="00B0F0"/>
                </a:solidFill>
              </a:rPr>
              <a:t>elke tong </a:t>
            </a:r>
            <a:r>
              <a:rPr lang="nl-NL" sz="2000" dirty="0" smtClean="0">
                <a:solidFill>
                  <a:srgbClr val="00B0F0"/>
                </a:solidFill>
              </a:rPr>
              <a:t>zal God loven.’ (Romeinen 14:11)</a:t>
            </a:r>
          </a:p>
          <a:p>
            <a:endParaRPr lang="nl-NL" sz="2000" dirty="0" smtClean="0">
              <a:solidFill>
                <a:srgbClr val="00B0F0"/>
              </a:solidFill>
            </a:endParaRPr>
          </a:p>
          <a:p>
            <a:r>
              <a:rPr lang="nl-NL" sz="2000" dirty="0" smtClean="0">
                <a:solidFill>
                  <a:srgbClr val="00B0F0"/>
                </a:solidFill>
              </a:rPr>
              <a:t>Opdat in de naam van Jezus </a:t>
            </a:r>
            <a:r>
              <a:rPr lang="nl-NL" sz="2000" b="1" dirty="0" smtClean="0">
                <a:solidFill>
                  <a:srgbClr val="00B0F0"/>
                </a:solidFill>
              </a:rPr>
              <a:t>elke knie </a:t>
            </a:r>
            <a:r>
              <a:rPr lang="nl-NL" sz="2000" dirty="0" smtClean="0">
                <a:solidFill>
                  <a:srgbClr val="00B0F0"/>
                </a:solidFill>
              </a:rPr>
              <a:t>zich zal buigen, in de hemel, op de aarde en onder de aarde. (Filippenzen 2:10)</a:t>
            </a:r>
          </a:p>
          <a:p>
            <a:endParaRPr lang="nl-NL" sz="2000" dirty="0" smtClean="0">
              <a:solidFill>
                <a:srgbClr val="00B0F0"/>
              </a:solidFill>
            </a:endParaRPr>
          </a:p>
          <a:p>
            <a:r>
              <a:rPr lang="nl-NL" sz="2000" dirty="0" smtClean="0">
                <a:solidFill>
                  <a:srgbClr val="00B0F0"/>
                </a:solidFill>
              </a:rPr>
              <a:t>Wie zou U, Heer, niet vereren, Uw naam niet prijzen? Want U alleen bent heilig. </a:t>
            </a:r>
            <a:r>
              <a:rPr lang="nl-NL" sz="2000" b="1" dirty="0" smtClean="0">
                <a:solidFill>
                  <a:srgbClr val="00B0F0"/>
                </a:solidFill>
              </a:rPr>
              <a:t>Alle volken </a:t>
            </a:r>
            <a:r>
              <a:rPr lang="nl-NL" sz="2000" dirty="0" smtClean="0">
                <a:solidFill>
                  <a:srgbClr val="00B0F0"/>
                </a:solidFill>
              </a:rPr>
              <a:t>zullen komen en zich voor U neerbuigen, want Uw rechtvaardige daden zijn geopenbaard.’ (Openbaring 15:4)</a:t>
            </a:r>
            <a:endParaRPr lang="nl-NL" sz="20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dirty="0" smtClean="0">
              <a:solidFill>
                <a:schemeClr val="accent4">
                  <a:lumMod val="60000"/>
                  <a:lumOff val="40000"/>
                </a:schemeClr>
              </a:solidFill>
            </a:endParaRPr>
          </a:p>
          <a:p>
            <a:endParaRPr lang="nl-NL" sz="2000" dirty="0" smtClean="0"/>
          </a:p>
          <a:p>
            <a:r>
              <a:rPr lang="nl-NL" sz="2000" dirty="0" smtClean="0"/>
              <a:t>Bij de late-alverzoening ga ik ervan uit dat er </a:t>
            </a:r>
            <a:r>
              <a:rPr lang="nl-NL" sz="2000" b="1" dirty="0" smtClean="0">
                <a:solidFill>
                  <a:srgbClr val="C00000"/>
                </a:solidFill>
              </a:rPr>
              <a:t>geen uitval </a:t>
            </a:r>
            <a:r>
              <a:rPr lang="nl-NL" sz="2000" dirty="0" smtClean="0"/>
              <a:t>zal zijn.</a:t>
            </a:r>
          </a:p>
          <a:p>
            <a:r>
              <a:rPr lang="nl-NL" sz="2000" dirty="0" smtClean="0"/>
              <a:t>Elke manager zal opgetogen zijn als een productieproces geen uitval kent.</a:t>
            </a:r>
          </a:p>
          <a:p>
            <a:r>
              <a:rPr lang="nl-NL" sz="2000" dirty="0" smtClean="0"/>
              <a:t>Elke diamantslijper zal opgetogen te zijn als hij erin slaagt om alle stenen te slijpen zonder dat er één in stukjes uiteenvalt.</a:t>
            </a:r>
          </a:p>
          <a:p>
            <a:endParaRPr lang="nl-NL" sz="2000" dirty="0" smtClean="0"/>
          </a:p>
          <a:p>
            <a:r>
              <a:rPr lang="nl-NL" sz="2000" dirty="0" smtClean="0"/>
              <a:t>Maar ja, geen uitval kent ook een schaduwzijde.</a:t>
            </a:r>
          </a:p>
          <a:p>
            <a:r>
              <a:rPr lang="nl-NL" sz="2000" dirty="0" smtClean="0"/>
              <a:t>De producten worden minder zeldzaam, en daardoor goedkoper.</a:t>
            </a:r>
          </a:p>
          <a:p>
            <a:endParaRPr lang="nl-NL" sz="2000" dirty="0" smtClean="0"/>
          </a:p>
          <a:p>
            <a:r>
              <a:rPr lang="nl-NL" sz="2000" dirty="0" smtClean="0"/>
              <a:t>Als God miljarden mensen verloren laat gaan, dan betekent dat alle gelovigen, die wel behouden worden, grotere waarde zullen krijgen.</a:t>
            </a:r>
          </a:p>
          <a:p>
            <a:r>
              <a:rPr lang="nl-NL" sz="2000" dirty="0" smtClean="0"/>
              <a:t>Allen die uit het louteringsvuur gered worden krijgen meer waarde, als blijkt dat lang niet iedereen gered wordt.</a:t>
            </a:r>
          </a:p>
          <a:p>
            <a:endParaRPr lang="nl-NL" sz="2000" dirty="0" smtClean="0"/>
          </a:p>
          <a:p>
            <a:r>
              <a:rPr lang="nl-NL" sz="2000" dirty="0" smtClean="0"/>
              <a:t>Vanuit het ‘product’ gezien, vanuit de gelovige gezien, is uitval geen probleem.</a:t>
            </a:r>
          </a:p>
          <a:p>
            <a:r>
              <a:rPr lang="nl-NL" sz="2000" dirty="0" smtClean="0"/>
              <a:t>Zeker als je weet dat je behouden bent. </a:t>
            </a:r>
          </a:p>
          <a:p>
            <a:r>
              <a:rPr lang="nl-NL" sz="2000" b="1" dirty="0" smtClean="0">
                <a:solidFill>
                  <a:srgbClr val="C00000"/>
                </a:solidFill>
              </a:rPr>
              <a:t>Je bent van grote waarde. Kijk maar naar het aantal uitvallers! ???</a:t>
            </a:r>
          </a:p>
          <a:p>
            <a:endParaRPr lang="nl-NL" sz="2000"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476672"/>
            <a:ext cx="8568952" cy="6001643"/>
          </a:xfrm>
          <a:prstGeom prst="rect">
            <a:avLst/>
          </a:prstGeom>
          <a:noFill/>
        </p:spPr>
        <p:txBody>
          <a:bodyPr wrap="square" rtlCol="0">
            <a:spAutoFit/>
          </a:bodyPr>
          <a:lstStyle/>
          <a:p>
            <a:pPr algn="ctr"/>
            <a:endParaRPr lang="nl-NL" sz="2400" dirty="0" smtClean="0">
              <a:solidFill>
                <a:schemeClr val="accent4">
                  <a:lumMod val="60000"/>
                  <a:lumOff val="40000"/>
                </a:schemeClr>
              </a:solidFill>
            </a:endParaRPr>
          </a:p>
          <a:p>
            <a:endParaRPr lang="nl-NL" sz="2000" dirty="0" smtClean="0"/>
          </a:p>
          <a:p>
            <a:r>
              <a:rPr lang="nl-NL" sz="2000" dirty="0" smtClean="0"/>
              <a:t>Deze redenering, vanuit de gelovige gezien, klopt niet.</a:t>
            </a:r>
          </a:p>
          <a:p>
            <a:r>
              <a:rPr lang="nl-NL" sz="2000" dirty="0" smtClean="0"/>
              <a:t>Want dan kijken we met de ogen van de oudste zoon. (Lucas 15)</a:t>
            </a:r>
          </a:p>
          <a:p>
            <a:r>
              <a:rPr lang="nl-NL" sz="2000" dirty="0" smtClean="0"/>
              <a:t>Die oudste zoon, die liever had gezien dat zijn vader zijn jongere broer de deur had gewezen.</a:t>
            </a:r>
          </a:p>
          <a:p>
            <a:r>
              <a:rPr lang="nl-NL" sz="2000" dirty="0" smtClean="0"/>
              <a:t>In plaats daarvan laat zijn vader voor die broer een feestmaal aanrichten.</a:t>
            </a:r>
          </a:p>
          <a:p>
            <a:r>
              <a:rPr lang="nl-NL" sz="2000" dirty="0" smtClean="0"/>
              <a:t>Het lijkt wel of die broer zijn vader meer aan het hart gaat.</a:t>
            </a:r>
          </a:p>
          <a:p>
            <a:r>
              <a:rPr lang="nl-NL" sz="2000" dirty="0" smtClean="0"/>
              <a:t>De oudste zoon kan er niet blij mee zijn.</a:t>
            </a:r>
          </a:p>
          <a:p>
            <a:r>
              <a:rPr lang="nl-NL" sz="2000" dirty="0" smtClean="0"/>
              <a:t>Zo’n broer, die zo verkeerd geleefd heeft, die moet toch afgewezen worden!</a:t>
            </a:r>
          </a:p>
          <a:p>
            <a:endParaRPr lang="nl-NL" sz="2000" dirty="0" smtClean="0"/>
          </a:p>
          <a:p>
            <a:r>
              <a:rPr lang="nl-NL" sz="2000" b="1" dirty="0" smtClean="0">
                <a:solidFill>
                  <a:srgbClr val="C00000"/>
                </a:solidFill>
              </a:rPr>
              <a:t>Zo’n Vader! Eindeloze genade!</a:t>
            </a:r>
          </a:p>
          <a:p>
            <a:r>
              <a:rPr lang="nl-NL" sz="2000" dirty="0" smtClean="0"/>
              <a:t>We kunnen er moeite mee hebben.</a:t>
            </a:r>
          </a:p>
          <a:p>
            <a:r>
              <a:rPr lang="nl-NL" sz="2000" dirty="0" smtClean="0"/>
              <a:t>Zo kunnen we moeite hebben met de late-alverzoening.</a:t>
            </a:r>
          </a:p>
          <a:p>
            <a:endParaRPr lang="nl-NL" sz="2000" dirty="0" smtClean="0"/>
          </a:p>
          <a:p>
            <a:r>
              <a:rPr lang="nl-NL" sz="2000" dirty="0" smtClean="0"/>
              <a:t>Stel je voor, op de nieuwe hemel en de nieuwe aarde kom je iedereen weer tegen. Ook die beroerde kerel, ook die hoer, ook zij die hier jouw leven hebben verwoest. </a:t>
            </a:r>
          </a:p>
          <a:p>
            <a:r>
              <a:rPr lang="nl-NL" sz="2000" b="1" dirty="0" smtClean="0">
                <a:solidFill>
                  <a:srgbClr val="C00000"/>
                </a:solidFill>
              </a:rPr>
              <a:t>Geeft God hen allen een herkansing? Een herkansing waarvoor ieder slaagt?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63089"/>
          </a:xfrm>
          <a:prstGeom prst="rect">
            <a:avLst/>
          </a:prstGeom>
          <a:noFill/>
        </p:spPr>
        <p:txBody>
          <a:bodyPr wrap="square" rtlCol="0">
            <a:spAutoFit/>
          </a:bodyPr>
          <a:lstStyle/>
          <a:p>
            <a:pPr algn="ctr"/>
            <a:r>
              <a:rPr lang="nl-NL" sz="2400" b="1" dirty="0" smtClean="0">
                <a:solidFill>
                  <a:schemeClr val="bg1">
                    <a:lumMod val="65000"/>
                  </a:schemeClr>
                </a:solidFill>
              </a:rPr>
              <a:t>Late-alverzoening en beeldvorming</a:t>
            </a:r>
          </a:p>
          <a:p>
            <a:endParaRPr lang="nl-NL" sz="2000" dirty="0" smtClean="0"/>
          </a:p>
          <a:p>
            <a:r>
              <a:rPr lang="nl-NL" sz="2000" dirty="0" smtClean="0"/>
              <a:t>God is rechtvaardig, maar het beeld wat wij daarvan hebben, wijkt sterk af van de huidige praktijk van onze rechtspraak in Nederland.</a:t>
            </a:r>
          </a:p>
          <a:p>
            <a:r>
              <a:rPr lang="nl-NL" sz="2000" dirty="0" smtClean="0"/>
              <a:t>In ons rechtssysteem moet elke straf zin hebben.</a:t>
            </a:r>
          </a:p>
          <a:p>
            <a:r>
              <a:rPr lang="nl-NL" sz="2000" dirty="0" smtClean="0"/>
              <a:t>Een levenslange straf beperken we in de meeste EU-landen tot maximaal 20 jaar.</a:t>
            </a:r>
          </a:p>
          <a:p>
            <a:r>
              <a:rPr lang="nl-NL" sz="2000" dirty="0" smtClean="0"/>
              <a:t>Een psychisch gestoorde krijgt een passende behandeling.</a:t>
            </a:r>
          </a:p>
          <a:p>
            <a:r>
              <a:rPr lang="nl-NL" sz="2000" dirty="0" smtClean="0"/>
              <a:t>Een kind wordt anders beoordeeld dan een volwassenen.</a:t>
            </a:r>
          </a:p>
          <a:p>
            <a:r>
              <a:rPr lang="nl-NL" sz="2000" dirty="0" smtClean="0"/>
              <a:t>Enzovoort.</a:t>
            </a:r>
          </a:p>
          <a:p>
            <a:r>
              <a:rPr lang="nl-NL" sz="2000" dirty="0" smtClean="0"/>
              <a:t>Ons rechtssysteem is fijnmazig en heel gedifferentieerd.</a:t>
            </a:r>
          </a:p>
          <a:p>
            <a:endParaRPr lang="nl-NL" sz="2000" dirty="0" smtClean="0"/>
          </a:p>
          <a:p>
            <a:r>
              <a:rPr lang="nl-NL" sz="2000" dirty="0" smtClean="0"/>
              <a:t>Het beeld, dat wij van Gods rechtvaardigheid hebben gecreëerd, is veel meer zwart-wit. Hemel of hel.</a:t>
            </a:r>
          </a:p>
          <a:p>
            <a:r>
              <a:rPr lang="nl-NL" sz="2000" dirty="0" smtClean="0"/>
              <a:t>Weliswaar zijn in de hemel veel gradaties en ook in de hel zullen de verschillen groot zijn, maar tussen hemel en hel ligt een grote kloof.</a:t>
            </a:r>
          </a:p>
          <a:p>
            <a:r>
              <a:rPr lang="nl-NL" sz="2000" dirty="0" smtClean="0"/>
              <a:t>Zo ongeveer communiceren we het gangbare beeld.</a:t>
            </a:r>
          </a:p>
          <a:p>
            <a:endParaRPr lang="nl-NL" sz="2000" dirty="0" smtClean="0"/>
          </a:p>
          <a:p>
            <a:r>
              <a:rPr lang="nl-NL" sz="2000" b="1" dirty="0" smtClean="0">
                <a:solidFill>
                  <a:srgbClr val="C00000"/>
                </a:solidFill>
              </a:rPr>
              <a:t>De beeldvorming over Gods rechtvaardigheid roept veel weerstand op!</a:t>
            </a:r>
            <a:endParaRPr lang="nl-NL" b="1" dirty="0">
              <a:solidFill>
                <a:srgbClr val="C00000"/>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476672"/>
            <a:ext cx="8568952" cy="5693866"/>
          </a:xfrm>
          <a:prstGeom prst="rect">
            <a:avLst/>
          </a:prstGeom>
          <a:noFill/>
        </p:spPr>
        <p:txBody>
          <a:bodyPr wrap="square" rtlCol="0">
            <a:spAutoFit/>
          </a:bodyPr>
          <a:lstStyle/>
          <a:p>
            <a:pPr algn="ctr"/>
            <a:endParaRPr lang="nl-NL" sz="2400" b="1" dirty="0" smtClean="0">
              <a:solidFill>
                <a:schemeClr val="bg1">
                  <a:lumMod val="75000"/>
                </a:schemeClr>
              </a:solidFill>
            </a:endParaRPr>
          </a:p>
          <a:p>
            <a:endParaRPr lang="nl-NL" sz="2000" dirty="0" smtClean="0"/>
          </a:p>
          <a:p>
            <a:r>
              <a:rPr lang="nl-NL" sz="2000" dirty="0" smtClean="0"/>
              <a:t>Laten we nu eerst een tekst lezen waarin Gods oordeel wordt genuanceerd:</a:t>
            </a:r>
          </a:p>
          <a:p>
            <a:endParaRPr lang="nl-NL" sz="2000" dirty="0" smtClean="0"/>
          </a:p>
          <a:p>
            <a:r>
              <a:rPr lang="nl-NL" sz="2000" dirty="0" smtClean="0">
                <a:solidFill>
                  <a:srgbClr val="00B0F0"/>
                </a:solidFill>
              </a:rPr>
              <a:t>Maar wie </a:t>
            </a:r>
            <a:r>
              <a:rPr lang="nl-NL" sz="2000" b="1" dirty="0" smtClean="0">
                <a:solidFill>
                  <a:srgbClr val="00B0F0"/>
                </a:solidFill>
              </a:rPr>
              <a:t>niet </a:t>
            </a:r>
            <a:r>
              <a:rPr lang="nl-NL" sz="2000" dirty="0" smtClean="0">
                <a:solidFill>
                  <a:srgbClr val="00B0F0"/>
                </a:solidFill>
              </a:rPr>
              <a:t>weet wat zijn heer wil en zo handelt dat hij slaag verdient, zal weinig slagen te verduren krijgen. Van iedereen aan wie veel gegeven is, zal veel worden geëist, en hoe meer aan iemand is toevertrouwd, des te meer zal van hem worden gevraagd.</a:t>
            </a:r>
          </a:p>
          <a:p>
            <a:r>
              <a:rPr lang="nl-NL" sz="2000" dirty="0" smtClean="0">
                <a:solidFill>
                  <a:srgbClr val="00B0F0"/>
                </a:solidFill>
              </a:rPr>
              <a:t>(Lucas 12:48)</a:t>
            </a:r>
          </a:p>
          <a:p>
            <a:endParaRPr lang="nl-NL" sz="2000" dirty="0" smtClean="0">
              <a:solidFill>
                <a:srgbClr val="00B0F0"/>
              </a:solidFill>
            </a:endParaRPr>
          </a:p>
          <a:p>
            <a:r>
              <a:rPr lang="nl-NL" sz="2000" dirty="0" smtClean="0"/>
              <a:t>In de vorige presentatie over de voorzienigheid heb ik in een diagram (dia 54) een indicatief beeld geschetst.</a:t>
            </a:r>
          </a:p>
          <a:p>
            <a:r>
              <a:rPr lang="nl-NL" sz="2000" dirty="0" smtClean="0"/>
              <a:t>In dat diagram heb ik de situatie net </a:t>
            </a:r>
            <a:r>
              <a:rPr lang="nl-NL" sz="2000" dirty="0" err="1" smtClean="0"/>
              <a:t>ná</a:t>
            </a:r>
            <a:r>
              <a:rPr lang="nl-NL" sz="2000" dirty="0" smtClean="0"/>
              <a:t> de jongste dag weergegeven.</a:t>
            </a:r>
          </a:p>
          <a:p>
            <a:r>
              <a:rPr lang="nl-NL" sz="2000" dirty="0" smtClean="0"/>
              <a:t>De situatie waarbij velen in de vuurpoel gegooid zullen worden.</a:t>
            </a:r>
          </a:p>
          <a:p>
            <a:endParaRPr lang="nl-NL" sz="2000" dirty="0" smtClean="0"/>
          </a:p>
          <a:p>
            <a:r>
              <a:rPr lang="nl-NL" sz="2000" dirty="0" smtClean="0"/>
              <a:t>Later zullen ze er gereinigd uitkomen.</a:t>
            </a:r>
          </a:p>
          <a:p>
            <a:r>
              <a:rPr lang="nl-NL" sz="2000" dirty="0" smtClean="0"/>
              <a:t>Die situatie geef ik weer in een daarop volgend diagram.</a:t>
            </a:r>
          </a:p>
          <a:p>
            <a:endParaRPr lang="nl-NL" sz="2000"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echte verbindingslijn 4"/>
          <p:cNvCxnSpPr/>
          <p:nvPr/>
        </p:nvCxnSpPr>
        <p:spPr>
          <a:xfrm>
            <a:off x="2195513" y="1341438"/>
            <a:ext cx="0" cy="51117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1258888" y="3500438"/>
            <a:ext cx="4681537"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Vrije vorm 20"/>
          <p:cNvSpPr/>
          <p:nvPr/>
        </p:nvSpPr>
        <p:spPr>
          <a:xfrm>
            <a:off x="2195513" y="1628775"/>
            <a:ext cx="1487487" cy="2921000"/>
          </a:xfrm>
          <a:custGeom>
            <a:avLst/>
            <a:gdLst>
              <a:gd name="connsiteX0" fmla="*/ 0 w 1487605"/>
              <a:gd name="connsiteY0" fmla="*/ 0 h 2920621"/>
              <a:gd name="connsiteX1" fmla="*/ 109182 w 1487605"/>
              <a:gd name="connsiteY1" fmla="*/ 545911 h 2920621"/>
              <a:gd name="connsiteX2" fmla="*/ 354841 w 1487605"/>
              <a:gd name="connsiteY2" fmla="*/ 846162 h 2920621"/>
              <a:gd name="connsiteX3" fmla="*/ 723331 w 1487605"/>
              <a:gd name="connsiteY3" fmla="*/ 1078173 h 2920621"/>
              <a:gd name="connsiteX4" fmla="*/ 1160059 w 1487605"/>
              <a:gd name="connsiteY4" fmla="*/ 1405720 h 2920621"/>
              <a:gd name="connsiteX5" fmla="*/ 1405719 w 1487605"/>
              <a:gd name="connsiteY5" fmla="*/ 1774209 h 2920621"/>
              <a:gd name="connsiteX6" fmla="*/ 1460310 w 1487605"/>
              <a:gd name="connsiteY6" fmla="*/ 2156347 h 2920621"/>
              <a:gd name="connsiteX7" fmla="*/ 1241946 w 1487605"/>
              <a:gd name="connsiteY7" fmla="*/ 2606723 h 2920621"/>
              <a:gd name="connsiteX8" fmla="*/ 859809 w 1487605"/>
              <a:gd name="connsiteY8" fmla="*/ 2920621 h 292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7605" h="2920621">
                <a:moveTo>
                  <a:pt x="0" y="0"/>
                </a:moveTo>
                <a:cubicBezTo>
                  <a:pt x="25021" y="202442"/>
                  <a:pt x="50042" y="404884"/>
                  <a:pt x="109182" y="545911"/>
                </a:cubicBezTo>
                <a:cubicBezTo>
                  <a:pt x="168322" y="686938"/>
                  <a:pt x="252483" y="757452"/>
                  <a:pt x="354841" y="846162"/>
                </a:cubicBezTo>
                <a:cubicBezTo>
                  <a:pt x="457199" y="934872"/>
                  <a:pt x="589128" y="984913"/>
                  <a:pt x="723331" y="1078173"/>
                </a:cubicBezTo>
                <a:cubicBezTo>
                  <a:pt x="857534" y="1171433"/>
                  <a:pt x="1046328" y="1289714"/>
                  <a:pt x="1160059" y="1405720"/>
                </a:cubicBezTo>
                <a:cubicBezTo>
                  <a:pt x="1273790" y="1521726"/>
                  <a:pt x="1355677" y="1649105"/>
                  <a:pt x="1405719" y="1774209"/>
                </a:cubicBezTo>
                <a:cubicBezTo>
                  <a:pt x="1455761" y="1899314"/>
                  <a:pt x="1487605" y="2017595"/>
                  <a:pt x="1460310" y="2156347"/>
                </a:cubicBezTo>
                <a:cubicBezTo>
                  <a:pt x="1433015" y="2295099"/>
                  <a:pt x="1342029" y="2479344"/>
                  <a:pt x="1241946" y="2606723"/>
                </a:cubicBezTo>
                <a:cubicBezTo>
                  <a:pt x="1141863" y="2734102"/>
                  <a:pt x="1000836" y="2827361"/>
                  <a:pt x="859809" y="2920621"/>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nl-NL"/>
          </a:p>
        </p:txBody>
      </p:sp>
      <p:sp>
        <p:nvSpPr>
          <p:cNvPr id="22" name="Vrije vorm 21"/>
          <p:cNvSpPr/>
          <p:nvPr/>
        </p:nvSpPr>
        <p:spPr>
          <a:xfrm>
            <a:off x="2184400" y="4518025"/>
            <a:ext cx="900113" cy="1635125"/>
          </a:xfrm>
          <a:custGeom>
            <a:avLst/>
            <a:gdLst>
              <a:gd name="connsiteX0" fmla="*/ 900752 w 900752"/>
              <a:gd name="connsiteY0" fmla="*/ 0 h 1635457"/>
              <a:gd name="connsiteX1" fmla="*/ 464024 w 900752"/>
              <a:gd name="connsiteY1" fmla="*/ 354842 h 1635457"/>
              <a:gd name="connsiteX2" fmla="*/ 218364 w 900752"/>
              <a:gd name="connsiteY2" fmla="*/ 859809 h 1635457"/>
              <a:gd name="connsiteX3" fmla="*/ 136477 w 900752"/>
              <a:gd name="connsiteY3" fmla="*/ 1160060 h 1635457"/>
              <a:gd name="connsiteX4" fmla="*/ 68239 w 900752"/>
              <a:gd name="connsiteY4" fmla="*/ 1433015 h 1635457"/>
              <a:gd name="connsiteX5" fmla="*/ 13648 w 900752"/>
              <a:gd name="connsiteY5" fmla="*/ 1610436 h 1635457"/>
              <a:gd name="connsiteX6" fmla="*/ 0 w 900752"/>
              <a:gd name="connsiteY6" fmla="*/ 1583140 h 163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0752" h="1635457">
                <a:moveTo>
                  <a:pt x="900752" y="0"/>
                </a:moveTo>
                <a:cubicBezTo>
                  <a:pt x="739253" y="105770"/>
                  <a:pt x="577755" y="211541"/>
                  <a:pt x="464024" y="354842"/>
                </a:cubicBezTo>
                <a:cubicBezTo>
                  <a:pt x="350293" y="498143"/>
                  <a:pt x="272955" y="725606"/>
                  <a:pt x="218364" y="859809"/>
                </a:cubicBezTo>
                <a:cubicBezTo>
                  <a:pt x="163773" y="994012"/>
                  <a:pt x="161498" y="1064526"/>
                  <a:pt x="136477" y="1160060"/>
                </a:cubicBezTo>
                <a:cubicBezTo>
                  <a:pt x="111456" y="1255594"/>
                  <a:pt x="88710" y="1357952"/>
                  <a:pt x="68239" y="1433015"/>
                </a:cubicBezTo>
                <a:cubicBezTo>
                  <a:pt x="47768" y="1508078"/>
                  <a:pt x="25021" y="1585415"/>
                  <a:pt x="13648" y="1610436"/>
                </a:cubicBezTo>
                <a:cubicBezTo>
                  <a:pt x="2275" y="1635457"/>
                  <a:pt x="1137" y="1609298"/>
                  <a:pt x="0" y="158314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nl-NL"/>
          </a:p>
        </p:txBody>
      </p:sp>
      <p:grpSp>
        <p:nvGrpSpPr>
          <p:cNvPr id="2" name="Groep 29"/>
          <p:cNvGrpSpPr>
            <a:grpSpLocks/>
          </p:cNvGrpSpPr>
          <p:nvPr/>
        </p:nvGrpSpPr>
        <p:grpSpPr bwMode="auto">
          <a:xfrm>
            <a:off x="4500563" y="908050"/>
            <a:ext cx="3024187" cy="1512888"/>
            <a:chOff x="4139952" y="764704"/>
            <a:chExt cx="3024336" cy="1512168"/>
          </a:xfrm>
        </p:grpSpPr>
        <p:sp>
          <p:nvSpPr>
            <p:cNvPr id="26" name="Ovaal 25"/>
            <p:cNvSpPr/>
            <p:nvPr/>
          </p:nvSpPr>
          <p:spPr>
            <a:xfrm>
              <a:off x="4139952" y="764704"/>
              <a:ext cx="3024336" cy="1512168"/>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6337" name="Tekstvak 24"/>
            <p:cNvSpPr txBox="1">
              <a:spLocks noChangeArrowheads="1"/>
            </p:cNvSpPr>
            <p:nvPr/>
          </p:nvSpPr>
          <p:spPr bwMode="auto">
            <a:xfrm>
              <a:off x="4499992" y="1124744"/>
              <a:ext cx="2448272" cy="707886"/>
            </a:xfrm>
            <a:prstGeom prst="rect">
              <a:avLst/>
            </a:prstGeom>
            <a:noFill/>
            <a:ln w="9525">
              <a:noFill/>
              <a:miter lim="800000"/>
              <a:headEnd/>
              <a:tailEnd/>
            </a:ln>
          </p:spPr>
          <p:txBody>
            <a:bodyPr>
              <a:spAutoFit/>
            </a:bodyPr>
            <a:lstStyle/>
            <a:p>
              <a:r>
                <a:rPr lang="nl-NL" sz="2000">
                  <a:latin typeface="Calibri" pitchFamily="34" charset="0"/>
                </a:rPr>
                <a:t>De nieuwe hemel en </a:t>
              </a:r>
            </a:p>
            <a:p>
              <a:r>
                <a:rPr lang="nl-NL" sz="2000">
                  <a:latin typeface="Calibri" pitchFamily="34" charset="0"/>
                </a:rPr>
                <a:t>en de nieu</a:t>
              </a:r>
              <a:r>
                <a:rPr lang="nl-NL" sz="2000" b="1">
                  <a:latin typeface="Calibri" pitchFamily="34" charset="0"/>
                </a:rPr>
                <a:t>we </a:t>
              </a:r>
              <a:r>
                <a:rPr lang="nl-NL" sz="2000">
                  <a:latin typeface="Calibri" pitchFamily="34" charset="0"/>
                </a:rPr>
                <a:t>aarde</a:t>
              </a:r>
            </a:p>
          </p:txBody>
        </p:sp>
      </p:grpSp>
      <p:grpSp>
        <p:nvGrpSpPr>
          <p:cNvPr id="3" name="Groep 30"/>
          <p:cNvGrpSpPr>
            <a:grpSpLocks/>
          </p:cNvGrpSpPr>
          <p:nvPr/>
        </p:nvGrpSpPr>
        <p:grpSpPr bwMode="auto">
          <a:xfrm>
            <a:off x="4859338" y="4652963"/>
            <a:ext cx="2665412" cy="1203325"/>
            <a:chOff x="4139952" y="4653136"/>
            <a:chExt cx="2664296" cy="1202432"/>
          </a:xfrm>
        </p:grpSpPr>
        <p:sp>
          <p:nvSpPr>
            <p:cNvPr id="27" name="Ovaal 26"/>
            <p:cNvSpPr/>
            <p:nvPr/>
          </p:nvSpPr>
          <p:spPr>
            <a:xfrm>
              <a:off x="4139952" y="4653136"/>
              <a:ext cx="2664296" cy="1202432"/>
            </a:xfrm>
            <a:prstGeom prst="ellipse">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6335" name="Tekstvak 27"/>
            <p:cNvSpPr txBox="1">
              <a:spLocks noChangeArrowheads="1"/>
            </p:cNvSpPr>
            <p:nvPr/>
          </p:nvSpPr>
          <p:spPr bwMode="auto">
            <a:xfrm>
              <a:off x="4644008" y="5013176"/>
              <a:ext cx="1656184" cy="400110"/>
            </a:xfrm>
            <a:prstGeom prst="rect">
              <a:avLst/>
            </a:prstGeom>
            <a:noFill/>
            <a:ln w="9525">
              <a:noFill/>
              <a:miter lim="800000"/>
              <a:headEnd/>
              <a:tailEnd/>
            </a:ln>
          </p:spPr>
          <p:txBody>
            <a:bodyPr>
              <a:spAutoFit/>
            </a:bodyPr>
            <a:lstStyle/>
            <a:p>
              <a:r>
                <a:rPr lang="nl-NL" b="1">
                  <a:solidFill>
                    <a:srgbClr val="FF0000"/>
                  </a:solidFill>
                  <a:latin typeface="Calibri" pitchFamily="34" charset="0"/>
                </a:rPr>
                <a:t>De </a:t>
              </a:r>
              <a:r>
                <a:rPr lang="nl-NL" sz="2000" b="1">
                  <a:solidFill>
                    <a:srgbClr val="FF0000"/>
                  </a:solidFill>
                  <a:latin typeface="Calibri" pitchFamily="34" charset="0"/>
                </a:rPr>
                <a:t>vuurpoel</a:t>
              </a:r>
              <a:endParaRPr lang="nl-NL" b="1">
                <a:solidFill>
                  <a:srgbClr val="FF0000"/>
                </a:solidFill>
                <a:latin typeface="Calibri" pitchFamily="34" charset="0"/>
              </a:endParaRPr>
            </a:p>
          </p:txBody>
        </p:sp>
      </p:grpSp>
      <p:sp>
        <p:nvSpPr>
          <p:cNvPr id="32" name="Lijntoelichting 1 31"/>
          <p:cNvSpPr/>
          <p:nvPr/>
        </p:nvSpPr>
        <p:spPr>
          <a:xfrm>
            <a:off x="2771775" y="908050"/>
            <a:ext cx="1223963" cy="649288"/>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33" name="Lijntoelichting 1 32"/>
          <p:cNvSpPr/>
          <p:nvPr/>
        </p:nvSpPr>
        <p:spPr>
          <a:xfrm>
            <a:off x="2987675" y="5661025"/>
            <a:ext cx="1223963" cy="647700"/>
          </a:xfrm>
          <a:prstGeom prst="borderCallout1">
            <a:avLst>
              <a:gd name="adj1" fmla="val 18750"/>
              <a:gd name="adj2" fmla="val -8333"/>
              <a:gd name="adj3" fmla="val 70382"/>
              <a:gd name="adj4" fmla="val -5617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6330" name="Tekstvak 33"/>
          <p:cNvSpPr txBox="1">
            <a:spLocks noChangeArrowheads="1"/>
          </p:cNvSpPr>
          <p:nvPr/>
        </p:nvSpPr>
        <p:spPr bwMode="auto">
          <a:xfrm>
            <a:off x="2987675" y="1052513"/>
            <a:ext cx="792163" cy="400050"/>
          </a:xfrm>
          <a:prstGeom prst="rect">
            <a:avLst/>
          </a:prstGeom>
          <a:noFill/>
          <a:ln w="9525">
            <a:noFill/>
            <a:miter lim="800000"/>
            <a:headEnd/>
            <a:tailEnd/>
          </a:ln>
        </p:spPr>
        <p:txBody>
          <a:bodyPr>
            <a:spAutoFit/>
          </a:bodyPr>
          <a:lstStyle/>
          <a:p>
            <a:r>
              <a:rPr lang="nl-NL" sz="2000" b="1">
                <a:latin typeface="Calibri" pitchFamily="34" charset="0"/>
              </a:rPr>
              <a:t>Jezus</a:t>
            </a:r>
          </a:p>
        </p:txBody>
      </p:sp>
      <p:sp>
        <p:nvSpPr>
          <p:cNvPr id="56331" name="Tekstvak 34"/>
          <p:cNvSpPr txBox="1">
            <a:spLocks noChangeArrowheads="1"/>
          </p:cNvSpPr>
          <p:nvPr/>
        </p:nvSpPr>
        <p:spPr bwMode="auto">
          <a:xfrm>
            <a:off x="3132138" y="5805488"/>
            <a:ext cx="1008062" cy="400050"/>
          </a:xfrm>
          <a:prstGeom prst="rect">
            <a:avLst/>
          </a:prstGeom>
          <a:noFill/>
          <a:ln w="9525">
            <a:noFill/>
            <a:miter lim="800000"/>
            <a:headEnd/>
            <a:tailEnd/>
          </a:ln>
        </p:spPr>
        <p:txBody>
          <a:bodyPr>
            <a:spAutoFit/>
          </a:bodyPr>
          <a:lstStyle/>
          <a:p>
            <a:r>
              <a:rPr lang="nl-NL" sz="2000" b="1">
                <a:latin typeface="Calibri" pitchFamily="34" charset="0"/>
              </a:rPr>
              <a:t>Satan</a:t>
            </a:r>
          </a:p>
        </p:txBody>
      </p:sp>
      <p:sp>
        <p:nvSpPr>
          <p:cNvPr id="56332" name="Tekstvak 35"/>
          <p:cNvSpPr txBox="1">
            <a:spLocks noChangeArrowheads="1"/>
          </p:cNvSpPr>
          <p:nvPr/>
        </p:nvSpPr>
        <p:spPr bwMode="auto">
          <a:xfrm>
            <a:off x="3995738" y="3141663"/>
            <a:ext cx="1944687" cy="368300"/>
          </a:xfrm>
          <a:prstGeom prst="rect">
            <a:avLst/>
          </a:prstGeom>
          <a:noFill/>
          <a:ln w="9525">
            <a:noFill/>
            <a:miter lim="800000"/>
            <a:headEnd/>
            <a:tailEnd/>
          </a:ln>
        </p:spPr>
        <p:txBody>
          <a:bodyPr>
            <a:spAutoFit/>
          </a:bodyPr>
          <a:lstStyle/>
          <a:p>
            <a:r>
              <a:rPr lang="nl-NL">
                <a:latin typeface="Calibri" pitchFamily="34" charset="0"/>
              </a:rPr>
              <a:t>Aantal mensen →</a:t>
            </a:r>
          </a:p>
        </p:txBody>
      </p:sp>
      <p:sp>
        <p:nvSpPr>
          <p:cNvPr id="56333" name="Tekstvak 37"/>
          <p:cNvSpPr txBox="1">
            <a:spLocks noChangeArrowheads="1"/>
          </p:cNvSpPr>
          <p:nvPr/>
        </p:nvSpPr>
        <p:spPr bwMode="auto">
          <a:xfrm rot="-5400000">
            <a:off x="904875" y="1624013"/>
            <a:ext cx="2087563" cy="369887"/>
          </a:xfrm>
          <a:prstGeom prst="rect">
            <a:avLst/>
          </a:prstGeom>
          <a:noFill/>
          <a:ln w="9525">
            <a:noFill/>
            <a:miter lim="800000"/>
            <a:headEnd/>
            <a:tailEnd/>
          </a:ln>
        </p:spPr>
        <p:txBody>
          <a:bodyPr>
            <a:spAutoFit/>
          </a:bodyPr>
          <a:lstStyle/>
          <a:p>
            <a:r>
              <a:rPr lang="nl-NL">
                <a:latin typeface="Calibri" pitchFamily="34" charset="0"/>
              </a:rPr>
              <a:t>Positie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Rechte verbindingslijn 4"/>
          <p:cNvCxnSpPr/>
          <p:nvPr/>
        </p:nvCxnSpPr>
        <p:spPr>
          <a:xfrm>
            <a:off x="2195513" y="1341438"/>
            <a:ext cx="0" cy="51117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Rechte verbindingslijn 6"/>
          <p:cNvCxnSpPr/>
          <p:nvPr/>
        </p:nvCxnSpPr>
        <p:spPr>
          <a:xfrm>
            <a:off x="1187624" y="6165304"/>
            <a:ext cx="4681537"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Vrije vorm 20"/>
          <p:cNvSpPr/>
          <p:nvPr/>
        </p:nvSpPr>
        <p:spPr>
          <a:xfrm>
            <a:off x="2195513" y="1628775"/>
            <a:ext cx="1487487" cy="2921000"/>
          </a:xfrm>
          <a:custGeom>
            <a:avLst/>
            <a:gdLst>
              <a:gd name="connsiteX0" fmla="*/ 0 w 1487605"/>
              <a:gd name="connsiteY0" fmla="*/ 0 h 2920621"/>
              <a:gd name="connsiteX1" fmla="*/ 109182 w 1487605"/>
              <a:gd name="connsiteY1" fmla="*/ 545911 h 2920621"/>
              <a:gd name="connsiteX2" fmla="*/ 354841 w 1487605"/>
              <a:gd name="connsiteY2" fmla="*/ 846162 h 2920621"/>
              <a:gd name="connsiteX3" fmla="*/ 723331 w 1487605"/>
              <a:gd name="connsiteY3" fmla="*/ 1078173 h 2920621"/>
              <a:gd name="connsiteX4" fmla="*/ 1160059 w 1487605"/>
              <a:gd name="connsiteY4" fmla="*/ 1405720 h 2920621"/>
              <a:gd name="connsiteX5" fmla="*/ 1405719 w 1487605"/>
              <a:gd name="connsiteY5" fmla="*/ 1774209 h 2920621"/>
              <a:gd name="connsiteX6" fmla="*/ 1460310 w 1487605"/>
              <a:gd name="connsiteY6" fmla="*/ 2156347 h 2920621"/>
              <a:gd name="connsiteX7" fmla="*/ 1241946 w 1487605"/>
              <a:gd name="connsiteY7" fmla="*/ 2606723 h 2920621"/>
              <a:gd name="connsiteX8" fmla="*/ 859809 w 1487605"/>
              <a:gd name="connsiteY8" fmla="*/ 2920621 h 2920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87605" h="2920621">
                <a:moveTo>
                  <a:pt x="0" y="0"/>
                </a:moveTo>
                <a:cubicBezTo>
                  <a:pt x="25021" y="202442"/>
                  <a:pt x="50042" y="404884"/>
                  <a:pt x="109182" y="545911"/>
                </a:cubicBezTo>
                <a:cubicBezTo>
                  <a:pt x="168322" y="686938"/>
                  <a:pt x="252483" y="757452"/>
                  <a:pt x="354841" y="846162"/>
                </a:cubicBezTo>
                <a:cubicBezTo>
                  <a:pt x="457199" y="934872"/>
                  <a:pt x="589128" y="984913"/>
                  <a:pt x="723331" y="1078173"/>
                </a:cubicBezTo>
                <a:cubicBezTo>
                  <a:pt x="857534" y="1171433"/>
                  <a:pt x="1046328" y="1289714"/>
                  <a:pt x="1160059" y="1405720"/>
                </a:cubicBezTo>
                <a:cubicBezTo>
                  <a:pt x="1273790" y="1521726"/>
                  <a:pt x="1355677" y="1649105"/>
                  <a:pt x="1405719" y="1774209"/>
                </a:cubicBezTo>
                <a:cubicBezTo>
                  <a:pt x="1455761" y="1899314"/>
                  <a:pt x="1487605" y="2017595"/>
                  <a:pt x="1460310" y="2156347"/>
                </a:cubicBezTo>
                <a:cubicBezTo>
                  <a:pt x="1433015" y="2295099"/>
                  <a:pt x="1342029" y="2479344"/>
                  <a:pt x="1241946" y="2606723"/>
                </a:cubicBezTo>
                <a:cubicBezTo>
                  <a:pt x="1141863" y="2734102"/>
                  <a:pt x="1000836" y="2827361"/>
                  <a:pt x="859809" y="2920621"/>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nl-NL"/>
          </a:p>
        </p:txBody>
      </p:sp>
      <p:sp>
        <p:nvSpPr>
          <p:cNvPr id="22" name="Vrije vorm 21"/>
          <p:cNvSpPr/>
          <p:nvPr/>
        </p:nvSpPr>
        <p:spPr>
          <a:xfrm>
            <a:off x="2184400" y="4518025"/>
            <a:ext cx="900113" cy="1635125"/>
          </a:xfrm>
          <a:custGeom>
            <a:avLst/>
            <a:gdLst>
              <a:gd name="connsiteX0" fmla="*/ 900752 w 900752"/>
              <a:gd name="connsiteY0" fmla="*/ 0 h 1635457"/>
              <a:gd name="connsiteX1" fmla="*/ 464024 w 900752"/>
              <a:gd name="connsiteY1" fmla="*/ 354842 h 1635457"/>
              <a:gd name="connsiteX2" fmla="*/ 218364 w 900752"/>
              <a:gd name="connsiteY2" fmla="*/ 859809 h 1635457"/>
              <a:gd name="connsiteX3" fmla="*/ 136477 w 900752"/>
              <a:gd name="connsiteY3" fmla="*/ 1160060 h 1635457"/>
              <a:gd name="connsiteX4" fmla="*/ 68239 w 900752"/>
              <a:gd name="connsiteY4" fmla="*/ 1433015 h 1635457"/>
              <a:gd name="connsiteX5" fmla="*/ 13648 w 900752"/>
              <a:gd name="connsiteY5" fmla="*/ 1610436 h 1635457"/>
              <a:gd name="connsiteX6" fmla="*/ 0 w 900752"/>
              <a:gd name="connsiteY6" fmla="*/ 1583140 h 163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00752" h="1635457">
                <a:moveTo>
                  <a:pt x="900752" y="0"/>
                </a:moveTo>
                <a:cubicBezTo>
                  <a:pt x="739253" y="105770"/>
                  <a:pt x="577755" y="211541"/>
                  <a:pt x="464024" y="354842"/>
                </a:cubicBezTo>
                <a:cubicBezTo>
                  <a:pt x="350293" y="498143"/>
                  <a:pt x="272955" y="725606"/>
                  <a:pt x="218364" y="859809"/>
                </a:cubicBezTo>
                <a:cubicBezTo>
                  <a:pt x="163773" y="994012"/>
                  <a:pt x="161498" y="1064526"/>
                  <a:pt x="136477" y="1160060"/>
                </a:cubicBezTo>
                <a:cubicBezTo>
                  <a:pt x="111456" y="1255594"/>
                  <a:pt x="88710" y="1357952"/>
                  <a:pt x="68239" y="1433015"/>
                </a:cubicBezTo>
                <a:cubicBezTo>
                  <a:pt x="47768" y="1508078"/>
                  <a:pt x="25021" y="1585415"/>
                  <a:pt x="13648" y="1610436"/>
                </a:cubicBezTo>
                <a:cubicBezTo>
                  <a:pt x="2275" y="1635457"/>
                  <a:pt x="1137" y="1609298"/>
                  <a:pt x="0" y="158314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nl-NL"/>
          </a:p>
        </p:txBody>
      </p:sp>
      <p:grpSp>
        <p:nvGrpSpPr>
          <p:cNvPr id="2" name="Groep 29"/>
          <p:cNvGrpSpPr>
            <a:grpSpLocks/>
          </p:cNvGrpSpPr>
          <p:nvPr/>
        </p:nvGrpSpPr>
        <p:grpSpPr bwMode="auto">
          <a:xfrm>
            <a:off x="4572000" y="1844824"/>
            <a:ext cx="3024187" cy="1512888"/>
            <a:chOff x="4139952" y="764704"/>
            <a:chExt cx="3024336" cy="1512168"/>
          </a:xfrm>
        </p:grpSpPr>
        <p:sp>
          <p:nvSpPr>
            <p:cNvPr id="26" name="Ovaal 25"/>
            <p:cNvSpPr/>
            <p:nvPr/>
          </p:nvSpPr>
          <p:spPr>
            <a:xfrm>
              <a:off x="4139952" y="764704"/>
              <a:ext cx="3024336" cy="1512168"/>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6337" name="Tekstvak 24"/>
            <p:cNvSpPr txBox="1">
              <a:spLocks noChangeArrowheads="1"/>
            </p:cNvSpPr>
            <p:nvPr/>
          </p:nvSpPr>
          <p:spPr bwMode="auto">
            <a:xfrm>
              <a:off x="4499992" y="1124744"/>
              <a:ext cx="2448272" cy="707886"/>
            </a:xfrm>
            <a:prstGeom prst="rect">
              <a:avLst/>
            </a:prstGeom>
            <a:noFill/>
            <a:ln w="9525">
              <a:noFill/>
              <a:miter lim="800000"/>
              <a:headEnd/>
              <a:tailEnd/>
            </a:ln>
          </p:spPr>
          <p:txBody>
            <a:bodyPr>
              <a:spAutoFit/>
            </a:bodyPr>
            <a:lstStyle/>
            <a:p>
              <a:r>
                <a:rPr lang="nl-NL" sz="2000">
                  <a:latin typeface="Calibri" pitchFamily="34" charset="0"/>
                </a:rPr>
                <a:t>De nieuwe hemel en </a:t>
              </a:r>
            </a:p>
            <a:p>
              <a:r>
                <a:rPr lang="nl-NL" sz="2000">
                  <a:latin typeface="Calibri" pitchFamily="34" charset="0"/>
                </a:rPr>
                <a:t>en de nieu</a:t>
              </a:r>
              <a:r>
                <a:rPr lang="nl-NL" sz="2000" b="1">
                  <a:latin typeface="Calibri" pitchFamily="34" charset="0"/>
                </a:rPr>
                <a:t>we </a:t>
              </a:r>
              <a:r>
                <a:rPr lang="nl-NL" sz="2000">
                  <a:latin typeface="Calibri" pitchFamily="34" charset="0"/>
                </a:rPr>
                <a:t>aarde</a:t>
              </a:r>
            </a:p>
          </p:txBody>
        </p:sp>
      </p:grpSp>
      <p:sp>
        <p:nvSpPr>
          <p:cNvPr id="32" name="Lijntoelichting 1 31"/>
          <p:cNvSpPr/>
          <p:nvPr/>
        </p:nvSpPr>
        <p:spPr>
          <a:xfrm>
            <a:off x="2771775" y="908050"/>
            <a:ext cx="1223963" cy="649288"/>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6330" name="Tekstvak 33"/>
          <p:cNvSpPr txBox="1">
            <a:spLocks noChangeArrowheads="1"/>
          </p:cNvSpPr>
          <p:nvPr/>
        </p:nvSpPr>
        <p:spPr bwMode="auto">
          <a:xfrm>
            <a:off x="2987675" y="1052513"/>
            <a:ext cx="792163" cy="400050"/>
          </a:xfrm>
          <a:prstGeom prst="rect">
            <a:avLst/>
          </a:prstGeom>
          <a:noFill/>
          <a:ln w="9525">
            <a:noFill/>
            <a:miter lim="800000"/>
            <a:headEnd/>
            <a:tailEnd/>
          </a:ln>
        </p:spPr>
        <p:txBody>
          <a:bodyPr>
            <a:spAutoFit/>
          </a:bodyPr>
          <a:lstStyle/>
          <a:p>
            <a:r>
              <a:rPr lang="nl-NL" sz="2000" b="1">
                <a:latin typeface="Calibri" pitchFamily="34" charset="0"/>
              </a:rPr>
              <a:t>Jezus</a:t>
            </a:r>
          </a:p>
        </p:txBody>
      </p:sp>
      <p:sp>
        <p:nvSpPr>
          <p:cNvPr id="56332" name="Tekstvak 35"/>
          <p:cNvSpPr txBox="1">
            <a:spLocks noChangeArrowheads="1"/>
          </p:cNvSpPr>
          <p:nvPr/>
        </p:nvSpPr>
        <p:spPr bwMode="auto">
          <a:xfrm>
            <a:off x="3851920" y="5661248"/>
            <a:ext cx="1944687" cy="369332"/>
          </a:xfrm>
          <a:prstGeom prst="rect">
            <a:avLst/>
          </a:prstGeom>
          <a:noFill/>
          <a:ln w="9525">
            <a:noFill/>
            <a:miter lim="800000"/>
            <a:headEnd/>
            <a:tailEnd/>
          </a:ln>
        </p:spPr>
        <p:txBody>
          <a:bodyPr wrap="square">
            <a:spAutoFit/>
          </a:bodyPr>
          <a:lstStyle/>
          <a:p>
            <a:r>
              <a:rPr lang="nl-NL" dirty="0">
                <a:latin typeface="Calibri" pitchFamily="34" charset="0"/>
              </a:rPr>
              <a:t>Aantal mensen →</a:t>
            </a:r>
          </a:p>
        </p:txBody>
      </p:sp>
      <p:sp>
        <p:nvSpPr>
          <p:cNvPr id="56333" name="Tekstvak 37"/>
          <p:cNvSpPr txBox="1">
            <a:spLocks noChangeArrowheads="1"/>
          </p:cNvSpPr>
          <p:nvPr/>
        </p:nvSpPr>
        <p:spPr bwMode="auto">
          <a:xfrm rot="-5400000">
            <a:off x="904875" y="1624013"/>
            <a:ext cx="2087563" cy="369887"/>
          </a:xfrm>
          <a:prstGeom prst="rect">
            <a:avLst/>
          </a:prstGeom>
          <a:noFill/>
          <a:ln w="9525">
            <a:noFill/>
            <a:miter lim="800000"/>
            <a:headEnd/>
            <a:tailEnd/>
          </a:ln>
        </p:spPr>
        <p:txBody>
          <a:bodyPr>
            <a:spAutoFit/>
          </a:bodyPr>
          <a:lstStyle/>
          <a:p>
            <a:r>
              <a:rPr lang="nl-NL">
                <a:latin typeface="Calibri" pitchFamily="34" charset="0"/>
              </a:rPr>
              <a:t>Positie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5570756"/>
          </a:xfrm>
          <a:prstGeom prst="rect">
            <a:avLst/>
          </a:prstGeom>
          <a:noFill/>
        </p:spPr>
        <p:txBody>
          <a:bodyPr wrap="square" rtlCol="0">
            <a:spAutoFit/>
          </a:bodyPr>
          <a:lstStyle/>
          <a:p>
            <a:endParaRPr lang="nl-NL" dirty="0" smtClean="0"/>
          </a:p>
          <a:p>
            <a:endParaRPr lang="nl-NL" dirty="0" smtClean="0"/>
          </a:p>
          <a:p>
            <a:r>
              <a:rPr lang="nl-NL" sz="2000" dirty="0" smtClean="0"/>
              <a:t>Het is maar een diagram, het is niet zeker dat allen die eerst in de vuurpoel zullen worden gegooid, later een ondergeschikte plaats zullen innemen op de nieuwe hemel en de nieuwe aarde.</a:t>
            </a:r>
          </a:p>
          <a:p>
            <a:r>
              <a:rPr lang="nl-NL" sz="2000" dirty="0" smtClean="0"/>
              <a:t>Want Gods woord blijft gelden:</a:t>
            </a:r>
          </a:p>
          <a:p>
            <a:endParaRPr lang="nl-NL" sz="2000" dirty="0" smtClean="0"/>
          </a:p>
          <a:p>
            <a:r>
              <a:rPr lang="nl-NL" sz="2000" dirty="0" smtClean="0">
                <a:solidFill>
                  <a:srgbClr val="00B0F0"/>
                </a:solidFill>
              </a:rPr>
              <a:t>Maar vele eersten zullen de laatsten zijn, en vele laatsten de eersten.</a:t>
            </a:r>
          </a:p>
          <a:p>
            <a:r>
              <a:rPr lang="nl-NL" sz="2000" dirty="0" smtClean="0">
                <a:solidFill>
                  <a:srgbClr val="00B0F0"/>
                </a:solidFill>
              </a:rPr>
              <a:t>(Matteüs 19:30, 20:8, 20:16, Marcus 10:31 en Lucas 13:30)</a:t>
            </a:r>
          </a:p>
          <a:p>
            <a:endParaRPr lang="nl-NL" sz="2000" dirty="0" smtClean="0"/>
          </a:p>
          <a:p>
            <a:r>
              <a:rPr lang="nl-NL" sz="2000" dirty="0" smtClean="0"/>
              <a:t>De ongelovige buurman/buurvrouw/collega kan later een betere positie ontvangen, dan waar wij op dit moment aan denken. God is soeverein.</a:t>
            </a:r>
          </a:p>
          <a:p>
            <a:endParaRPr lang="nl-NL" sz="2000" dirty="0" smtClean="0"/>
          </a:p>
          <a:p>
            <a:r>
              <a:rPr lang="nl-NL" sz="2000" dirty="0" smtClean="0">
                <a:solidFill>
                  <a:srgbClr val="00B0F0"/>
                </a:solidFill>
              </a:rPr>
              <a:t>God zoekt het verlorene, totdat Hij het vindt.</a:t>
            </a:r>
          </a:p>
          <a:p>
            <a:r>
              <a:rPr lang="nl-NL" sz="2000" dirty="0" smtClean="0">
                <a:solidFill>
                  <a:srgbClr val="00B0F0"/>
                </a:solidFill>
              </a:rPr>
              <a:t> (Lucas 15:4-10)</a:t>
            </a:r>
          </a:p>
          <a:p>
            <a:endParaRPr lang="nl-NL" sz="2000" dirty="0" smtClean="0">
              <a:solidFill>
                <a:srgbClr val="00B0F0"/>
              </a:solidFill>
            </a:endParaRPr>
          </a:p>
          <a:p>
            <a:r>
              <a:rPr lang="nl-NL" sz="2000" dirty="0" smtClean="0">
                <a:solidFill>
                  <a:srgbClr val="00B0F0"/>
                </a:solidFill>
              </a:rPr>
              <a:t>God wil dat </a:t>
            </a:r>
            <a:r>
              <a:rPr lang="nl-NL" sz="2000" b="1" dirty="0" smtClean="0">
                <a:solidFill>
                  <a:srgbClr val="00B0F0"/>
                </a:solidFill>
              </a:rPr>
              <a:t>alle mensen </a:t>
            </a:r>
            <a:r>
              <a:rPr lang="nl-NL" sz="2000" dirty="0" smtClean="0">
                <a:solidFill>
                  <a:srgbClr val="00B0F0"/>
                </a:solidFill>
              </a:rPr>
              <a:t>worden gered </a:t>
            </a:r>
            <a:r>
              <a:rPr lang="nl-NL" sz="2000" b="1" dirty="0" smtClean="0">
                <a:solidFill>
                  <a:srgbClr val="00B0F0"/>
                </a:solidFill>
              </a:rPr>
              <a:t>en de waarheid leren kennen</a:t>
            </a:r>
            <a:r>
              <a:rPr lang="nl-NL" sz="2000" dirty="0" smtClean="0">
                <a:solidFill>
                  <a:srgbClr val="00B0F0"/>
                </a:solidFill>
              </a:rPr>
              <a:t>.</a:t>
            </a:r>
          </a:p>
          <a:p>
            <a:r>
              <a:rPr lang="nl-NL" sz="2000" dirty="0" smtClean="0">
                <a:solidFill>
                  <a:srgbClr val="00B0F0"/>
                </a:solidFill>
              </a:rPr>
              <a:t>(1 Timoteüs 2:4)</a:t>
            </a:r>
            <a:endParaRPr lang="nl-NL" dirty="0" smtClean="0">
              <a:solidFill>
                <a:srgbClr val="00B0F0"/>
              </a:solidFill>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5047536"/>
          </a:xfrm>
          <a:prstGeom prst="rect">
            <a:avLst/>
          </a:prstGeom>
          <a:noFill/>
        </p:spPr>
        <p:txBody>
          <a:bodyPr wrap="square" rtlCol="0">
            <a:spAutoFit/>
          </a:bodyPr>
          <a:lstStyle/>
          <a:p>
            <a:pPr algn="ctr"/>
            <a:r>
              <a:rPr lang="nl-NL" sz="2400" b="1" dirty="0" smtClean="0">
                <a:solidFill>
                  <a:schemeClr val="bg1">
                    <a:lumMod val="65000"/>
                  </a:schemeClr>
                </a:solidFill>
              </a:rPr>
              <a:t>Eind goed, al goed.</a:t>
            </a:r>
          </a:p>
          <a:p>
            <a:endParaRPr lang="nl-NL" sz="2000" dirty="0" smtClean="0"/>
          </a:p>
          <a:p>
            <a:r>
              <a:rPr lang="nl-NL" sz="2000" dirty="0" smtClean="0"/>
              <a:t>In de vorige presentatie over de voorzienigheid heb ik een schets gegeven van de nieuwe hemel en de nieuwe aarde, waarin ik het nieuwe Jeruzalem, de vuurpoel en de poel van vuur en zwavel een plaats heb gegeven.</a:t>
            </a:r>
          </a:p>
          <a:p>
            <a:r>
              <a:rPr lang="nl-NL" sz="2000" dirty="0" smtClean="0"/>
              <a:t>Dat was het moment net na de jongste dag.</a:t>
            </a:r>
          </a:p>
          <a:p>
            <a:endParaRPr lang="nl-NL" sz="2000" dirty="0" smtClean="0"/>
          </a:p>
          <a:p>
            <a:r>
              <a:rPr lang="nl-NL" sz="2000" dirty="0" smtClean="0"/>
              <a:t>Nadat alle ongelovigen gereinigd zijn en zo veranderd zijn dat zij de HEER erkennen en loven, zal de vuurpoel verdwijnen.</a:t>
            </a:r>
          </a:p>
          <a:p>
            <a:endParaRPr lang="nl-NL" sz="2000" dirty="0" smtClean="0"/>
          </a:p>
          <a:p>
            <a:r>
              <a:rPr lang="nl-NL" sz="2000" dirty="0" smtClean="0"/>
              <a:t>Ook zal dan op de nieuwe hemel en de nieuwe aarde geen plaats meer zijn voor de poel van vuur en zwavel.</a:t>
            </a:r>
          </a:p>
          <a:p>
            <a:r>
              <a:rPr lang="nl-NL" sz="2000" dirty="0" smtClean="0"/>
              <a:t>Ook die zal verdwijnen, tot diep in de kosmos, denk ik.</a:t>
            </a:r>
          </a:p>
          <a:p>
            <a:endParaRPr lang="nl-NL" sz="2000" dirty="0" smtClean="0"/>
          </a:p>
          <a:p>
            <a:endParaRPr lang="nl-NL" sz="2000" dirty="0" smtClean="0"/>
          </a:p>
          <a:p>
            <a:endParaRPr lang="nl-NL"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Lijntoelichting 1 9"/>
          <p:cNvSpPr/>
          <p:nvPr/>
        </p:nvSpPr>
        <p:spPr>
          <a:xfrm>
            <a:off x="4427538" y="5445125"/>
            <a:ext cx="2160587" cy="863600"/>
          </a:xfrm>
          <a:prstGeom prst="borderCallout1">
            <a:avLst>
              <a:gd name="adj1" fmla="val 18750"/>
              <a:gd name="adj2" fmla="val -8333"/>
              <a:gd name="adj3" fmla="val -21751"/>
              <a:gd name="adj4" fmla="val -6486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2" name="Tekstvak 1"/>
          <p:cNvSpPr txBox="1"/>
          <p:nvPr/>
        </p:nvSpPr>
        <p:spPr>
          <a:xfrm>
            <a:off x="395288" y="549275"/>
            <a:ext cx="8424862" cy="1323439"/>
          </a:xfrm>
          <a:prstGeom prst="rect">
            <a:avLst/>
          </a:prstGeom>
          <a:noFill/>
        </p:spPr>
        <p:txBody>
          <a:bodyPr>
            <a:spAutoFit/>
          </a:bodyPr>
          <a:lstStyle/>
          <a:p>
            <a:pPr fontAlgn="auto">
              <a:spcBef>
                <a:spcPts val="0"/>
              </a:spcBef>
              <a:spcAft>
                <a:spcPts val="0"/>
              </a:spcAft>
              <a:defRPr/>
            </a:pPr>
            <a:endParaRPr lang="nl-NL" sz="2000" dirty="0">
              <a:latin typeface="+mn-lt"/>
              <a:cs typeface="+mn-cs"/>
            </a:endParaRPr>
          </a:p>
          <a:p>
            <a:pPr fontAlgn="auto">
              <a:spcBef>
                <a:spcPts val="0"/>
              </a:spcBef>
              <a:spcAft>
                <a:spcPts val="0"/>
              </a:spcAft>
              <a:defRPr/>
            </a:pPr>
            <a:r>
              <a:rPr lang="nl-NL" sz="2000" dirty="0">
                <a:latin typeface="+mn-lt"/>
                <a:cs typeface="+mn-cs"/>
              </a:rPr>
              <a:t>Ik denk, dat de vuurpoel en de poel van vuur en zwavel aan de onderkant van de nieuwe aarde te vinden zullen zijn</a:t>
            </a:r>
            <a:r>
              <a:rPr lang="nl-NL" sz="2000" dirty="0" smtClean="0">
                <a:latin typeface="+mn-lt"/>
                <a:cs typeface="+mn-cs"/>
              </a:rPr>
              <a:t>.</a:t>
            </a:r>
          </a:p>
          <a:p>
            <a:pPr fontAlgn="auto">
              <a:spcBef>
                <a:spcPts val="0"/>
              </a:spcBef>
              <a:spcAft>
                <a:spcPts val="0"/>
              </a:spcAft>
              <a:defRPr/>
            </a:pPr>
            <a:r>
              <a:rPr lang="nl-NL" sz="2000" dirty="0" smtClean="0"/>
              <a:t>Zo zal, denk ik, de situatie net </a:t>
            </a:r>
            <a:r>
              <a:rPr lang="nl-NL" sz="2000" dirty="0" err="1" smtClean="0"/>
              <a:t>ná</a:t>
            </a:r>
            <a:r>
              <a:rPr lang="nl-NL" sz="2000" dirty="0" smtClean="0"/>
              <a:t> de jongste dag zijn.</a:t>
            </a:r>
            <a:endParaRPr lang="nl-NL" sz="2000" dirty="0" smtClean="0">
              <a:latin typeface="+mn-lt"/>
              <a:cs typeface="+mn-cs"/>
            </a:endParaRPr>
          </a:p>
        </p:txBody>
      </p:sp>
      <p:pic>
        <p:nvPicPr>
          <p:cNvPr id="51204" name="Picture 2" descr="C:\Users\Nico\Pictures\Afbeeldingen paradijsthese\imagesCALQ347H.jpg"/>
          <p:cNvPicPr>
            <a:picLocks noChangeAspect="1" noChangeArrowheads="1"/>
          </p:cNvPicPr>
          <p:nvPr/>
        </p:nvPicPr>
        <p:blipFill>
          <a:blip r:embed="rId3" cstate="print"/>
          <a:srcRect/>
          <a:stretch>
            <a:fillRect/>
          </a:stretch>
        </p:blipFill>
        <p:spPr bwMode="auto">
          <a:xfrm>
            <a:off x="1187450" y="2852738"/>
            <a:ext cx="2447925" cy="2447925"/>
          </a:xfrm>
          <a:prstGeom prst="rect">
            <a:avLst/>
          </a:prstGeom>
          <a:noFill/>
          <a:ln w="9525">
            <a:noFill/>
            <a:miter lim="800000"/>
            <a:headEnd/>
            <a:tailEnd/>
          </a:ln>
        </p:spPr>
      </p:pic>
      <p:cxnSp>
        <p:nvCxnSpPr>
          <p:cNvPr id="5" name="Rechte verbindingslijn 4"/>
          <p:cNvCxnSpPr/>
          <p:nvPr/>
        </p:nvCxnSpPr>
        <p:spPr>
          <a:xfrm>
            <a:off x="2124075" y="3357563"/>
            <a:ext cx="576263"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Lijntoelichting 1 5"/>
          <p:cNvSpPr/>
          <p:nvPr/>
        </p:nvSpPr>
        <p:spPr>
          <a:xfrm>
            <a:off x="4427538" y="4365625"/>
            <a:ext cx="2160587" cy="863600"/>
          </a:xfrm>
          <a:prstGeom prst="borderCallout1">
            <a:avLst>
              <a:gd name="adj1" fmla="val 18750"/>
              <a:gd name="adj2" fmla="val -8333"/>
              <a:gd name="adj3" fmla="val 27211"/>
              <a:gd name="adj4" fmla="val -47178"/>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Gelijkbenige driehoek 6"/>
          <p:cNvSpPr/>
          <p:nvPr/>
        </p:nvSpPr>
        <p:spPr>
          <a:xfrm rot="10800000">
            <a:off x="2195513" y="4941888"/>
            <a:ext cx="431800" cy="215900"/>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1208" name="Tekstvak 7"/>
          <p:cNvSpPr txBox="1">
            <a:spLocks noChangeArrowheads="1"/>
          </p:cNvSpPr>
          <p:nvPr/>
        </p:nvSpPr>
        <p:spPr bwMode="auto">
          <a:xfrm>
            <a:off x="4716463" y="4581525"/>
            <a:ext cx="1584325" cy="400050"/>
          </a:xfrm>
          <a:prstGeom prst="rect">
            <a:avLst/>
          </a:prstGeom>
          <a:noFill/>
          <a:ln w="9525">
            <a:noFill/>
            <a:miter lim="800000"/>
            <a:headEnd/>
            <a:tailEnd/>
          </a:ln>
        </p:spPr>
        <p:txBody>
          <a:bodyPr>
            <a:spAutoFit/>
          </a:bodyPr>
          <a:lstStyle/>
          <a:p>
            <a:r>
              <a:rPr lang="nl-NL" sz="2000" b="1">
                <a:latin typeface="Calibri" pitchFamily="34" charset="0"/>
              </a:rPr>
              <a:t>de vuurpoel</a:t>
            </a:r>
          </a:p>
        </p:txBody>
      </p:sp>
      <p:sp>
        <p:nvSpPr>
          <p:cNvPr id="51209" name="Tekstvak 8"/>
          <p:cNvSpPr txBox="1">
            <a:spLocks noChangeArrowheads="1"/>
          </p:cNvSpPr>
          <p:nvPr/>
        </p:nvSpPr>
        <p:spPr bwMode="auto">
          <a:xfrm>
            <a:off x="4500563" y="5516563"/>
            <a:ext cx="2016125" cy="708025"/>
          </a:xfrm>
          <a:prstGeom prst="rect">
            <a:avLst/>
          </a:prstGeom>
          <a:noFill/>
          <a:ln w="9525">
            <a:noFill/>
            <a:miter lim="800000"/>
            <a:headEnd/>
            <a:tailEnd/>
          </a:ln>
        </p:spPr>
        <p:txBody>
          <a:bodyPr>
            <a:spAutoFit/>
          </a:bodyPr>
          <a:lstStyle/>
          <a:p>
            <a:pPr algn="ctr"/>
            <a:r>
              <a:rPr lang="nl-NL" sz="2000" b="1">
                <a:solidFill>
                  <a:srgbClr val="FFFF00"/>
                </a:solidFill>
                <a:latin typeface="Calibri" pitchFamily="34" charset="0"/>
              </a:rPr>
              <a:t>de poel van vuur</a:t>
            </a:r>
          </a:p>
          <a:p>
            <a:pPr algn="ctr"/>
            <a:r>
              <a:rPr lang="nl-NL" sz="2000" b="1">
                <a:solidFill>
                  <a:srgbClr val="FFFF00"/>
                </a:solidFill>
                <a:latin typeface="Calibri" pitchFamily="34" charset="0"/>
              </a:rPr>
              <a:t>en zwavel</a:t>
            </a:r>
          </a:p>
        </p:txBody>
      </p:sp>
      <p:sp>
        <p:nvSpPr>
          <p:cNvPr id="11" name="Lijntoelichting 1 10"/>
          <p:cNvSpPr/>
          <p:nvPr/>
        </p:nvSpPr>
        <p:spPr>
          <a:xfrm>
            <a:off x="4427538" y="2420938"/>
            <a:ext cx="2160587" cy="863600"/>
          </a:xfrm>
          <a:prstGeom prst="borderCallout1">
            <a:avLst>
              <a:gd name="adj1" fmla="val 18750"/>
              <a:gd name="adj2" fmla="val -8333"/>
              <a:gd name="adj3" fmla="val 84070"/>
              <a:gd name="adj4" fmla="val -69922"/>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1211" name="Tekstvak 11"/>
          <p:cNvSpPr txBox="1">
            <a:spLocks noChangeArrowheads="1"/>
          </p:cNvSpPr>
          <p:nvPr/>
        </p:nvSpPr>
        <p:spPr bwMode="auto">
          <a:xfrm>
            <a:off x="4572000" y="2492375"/>
            <a:ext cx="1655763" cy="708025"/>
          </a:xfrm>
          <a:prstGeom prst="rect">
            <a:avLst/>
          </a:prstGeom>
          <a:noFill/>
          <a:ln w="9525">
            <a:noFill/>
            <a:miter lim="800000"/>
            <a:headEnd/>
            <a:tailEnd/>
          </a:ln>
        </p:spPr>
        <p:txBody>
          <a:bodyPr>
            <a:spAutoFit/>
          </a:bodyPr>
          <a:lstStyle/>
          <a:p>
            <a:pPr algn="ctr"/>
            <a:r>
              <a:rPr lang="nl-NL" sz="2000" b="1">
                <a:latin typeface="Calibri" pitchFamily="34" charset="0"/>
              </a:rPr>
              <a:t>het nieuwe Jeruzalem</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95288" y="549275"/>
            <a:ext cx="8424862" cy="1384995"/>
          </a:xfrm>
          <a:prstGeom prst="rect">
            <a:avLst/>
          </a:prstGeom>
          <a:noFill/>
        </p:spPr>
        <p:txBody>
          <a:bodyPr>
            <a:spAutoFit/>
          </a:bodyPr>
          <a:lstStyle/>
          <a:p>
            <a:pPr algn="ctr" fontAlgn="auto">
              <a:spcBef>
                <a:spcPts val="0"/>
              </a:spcBef>
              <a:spcAft>
                <a:spcPts val="0"/>
              </a:spcAft>
              <a:defRPr/>
            </a:pPr>
            <a:endParaRPr lang="nl-NL" sz="2400" dirty="0">
              <a:solidFill>
                <a:schemeClr val="bg1">
                  <a:lumMod val="65000"/>
                </a:schemeClr>
              </a:solidFill>
              <a:latin typeface="+mn-lt"/>
              <a:cs typeface="+mn-cs"/>
            </a:endParaRPr>
          </a:p>
          <a:p>
            <a:pPr fontAlgn="auto">
              <a:spcBef>
                <a:spcPts val="0"/>
              </a:spcBef>
              <a:spcAft>
                <a:spcPts val="0"/>
              </a:spcAft>
              <a:defRPr/>
            </a:pPr>
            <a:endParaRPr lang="nl-NL" sz="2000" dirty="0">
              <a:latin typeface="+mn-lt"/>
              <a:cs typeface="+mn-cs"/>
            </a:endParaRPr>
          </a:p>
          <a:p>
            <a:pPr fontAlgn="auto">
              <a:spcBef>
                <a:spcPts val="0"/>
              </a:spcBef>
              <a:spcAft>
                <a:spcPts val="0"/>
              </a:spcAft>
              <a:defRPr/>
            </a:pPr>
            <a:r>
              <a:rPr lang="nl-NL" sz="2000" dirty="0" smtClean="0">
                <a:latin typeface="+mn-lt"/>
                <a:cs typeface="+mn-cs"/>
              </a:rPr>
              <a:t>Na de reiniging zal, denk ik, de vuurpoel en de poel van vuur en zwavel verdwijnen.</a:t>
            </a:r>
            <a:endParaRPr lang="nl-NL" sz="2000" dirty="0">
              <a:latin typeface="+mn-lt"/>
              <a:cs typeface="+mn-cs"/>
            </a:endParaRPr>
          </a:p>
        </p:txBody>
      </p:sp>
      <p:pic>
        <p:nvPicPr>
          <p:cNvPr id="51204" name="Picture 2" descr="C:\Users\Nico\Pictures\Afbeeldingen paradijsthese\imagesCALQ347H.jpg"/>
          <p:cNvPicPr>
            <a:picLocks noChangeAspect="1" noChangeArrowheads="1"/>
          </p:cNvPicPr>
          <p:nvPr/>
        </p:nvPicPr>
        <p:blipFill>
          <a:blip r:embed="rId3" cstate="print"/>
          <a:srcRect/>
          <a:stretch>
            <a:fillRect/>
          </a:stretch>
        </p:blipFill>
        <p:spPr bwMode="auto">
          <a:xfrm>
            <a:off x="1187450" y="2852738"/>
            <a:ext cx="2447925" cy="2447925"/>
          </a:xfrm>
          <a:prstGeom prst="rect">
            <a:avLst/>
          </a:prstGeom>
          <a:noFill/>
          <a:ln w="9525">
            <a:noFill/>
            <a:miter lim="800000"/>
            <a:headEnd/>
            <a:tailEnd/>
          </a:ln>
        </p:spPr>
      </p:pic>
      <p:cxnSp>
        <p:nvCxnSpPr>
          <p:cNvPr id="5" name="Rechte verbindingslijn 4"/>
          <p:cNvCxnSpPr/>
          <p:nvPr/>
        </p:nvCxnSpPr>
        <p:spPr>
          <a:xfrm>
            <a:off x="2124075" y="3357563"/>
            <a:ext cx="576263"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Lijntoelichting 1 10"/>
          <p:cNvSpPr/>
          <p:nvPr/>
        </p:nvSpPr>
        <p:spPr>
          <a:xfrm>
            <a:off x="4427538" y="2420938"/>
            <a:ext cx="2160587" cy="863600"/>
          </a:xfrm>
          <a:prstGeom prst="borderCallout1">
            <a:avLst>
              <a:gd name="adj1" fmla="val 18750"/>
              <a:gd name="adj2" fmla="val -8333"/>
              <a:gd name="adj3" fmla="val 84070"/>
              <a:gd name="adj4" fmla="val -69922"/>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51211" name="Tekstvak 11"/>
          <p:cNvSpPr txBox="1">
            <a:spLocks noChangeArrowheads="1"/>
          </p:cNvSpPr>
          <p:nvPr/>
        </p:nvSpPr>
        <p:spPr bwMode="auto">
          <a:xfrm>
            <a:off x="4572000" y="2492375"/>
            <a:ext cx="1655763" cy="708025"/>
          </a:xfrm>
          <a:prstGeom prst="rect">
            <a:avLst/>
          </a:prstGeom>
          <a:noFill/>
          <a:ln w="9525">
            <a:noFill/>
            <a:miter lim="800000"/>
            <a:headEnd/>
            <a:tailEnd/>
          </a:ln>
        </p:spPr>
        <p:txBody>
          <a:bodyPr>
            <a:spAutoFit/>
          </a:bodyPr>
          <a:lstStyle/>
          <a:p>
            <a:pPr algn="ctr"/>
            <a:r>
              <a:rPr lang="nl-NL" sz="2000" b="1">
                <a:latin typeface="Calibri" pitchFamily="34" charset="0"/>
              </a:rPr>
              <a:t>het nieuwe Jeruzalem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496944" cy="5878532"/>
          </a:xfrm>
          <a:prstGeom prst="rect">
            <a:avLst/>
          </a:prstGeom>
          <a:noFill/>
        </p:spPr>
        <p:txBody>
          <a:bodyPr wrap="square" rtlCol="0">
            <a:spAutoFit/>
          </a:bodyPr>
          <a:lstStyle/>
          <a:p>
            <a:endParaRPr lang="nl-NL" dirty="0" smtClean="0"/>
          </a:p>
          <a:p>
            <a:endParaRPr lang="nl-NL" dirty="0" smtClean="0"/>
          </a:p>
          <a:p>
            <a:r>
              <a:rPr lang="nl-NL" sz="2000" dirty="0" smtClean="0"/>
              <a:t>Pas nadat de gerechtvaardige daden van God geopenbaard zijn, zullen alle volken zich voor Hem neerbuigen.</a:t>
            </a:r>
          </a:p>
          <a:p>
            <a:r>
              <a:rPr lang="nl-NL" sz="2000" dirty="0" smtClean="0"/>
              <a:t>Pas nadat de boeken (Openbaring 20:12) zijn opengegaan,  komen ook de ongelovigen tot inkeer. Niet allemaal direct, velen pas na een geestelijk reinigingsbad.</a:t>
            </a:r>
          </a:p>
          <a:p>
            <a:endParaRPr lang="nl-NL" sz="2000" dirty="0" smtClean="0"/>
          </a:p>
          <a:p>
            <a:r>
              <a:rPr lang="nl-NL" sz="2000" dirty="0" smtClean="0"/>
              <a:t>Met een groot verstand en met subliem gevoelsleven zijn Gods gerechtvaardige daden door iedereen op waarde in te schatten.</a:t>
            </a:r>
          </a:p>
          <a:p>
            <a:r>
              <a:rPr lang="nl-NL" sz="2000" dirty="0" smtClean="0"/>
              <a:t>Hierbij moet ik denken aan Nebukadnessar, die op een gegeven moment zei:</a:t>
            </a:r>
          </a:p>
          <a:p>
            <a:endParaRPr lang="nl-NL" sz="2000" dirty="0" smtClean="0"/>
          </a:p>
          <a:p>
            <a:r>
              <a:rPr lang="nl-NL" sz="2000" dirty="0" smtClean="0">
                <a:solidFill>
                  <a:srgbClr val="00B0F0"/>
                </a:solidFill>
              </a:rPr>
              <a:t>‘Het is waar, Uw God is de God der Goden en de Heer der koningen. Hij onthult mysteries en daardoor hebt u dit mysterie kunnen onthullen. (Daniël 2:47)</a:t>
            </a:r>
          </a:p>
          <a:p>
            <a:endParaRPr lang="nl-NL" sz="2000" dirty="0" smtClean="0"/>
          </a:p>
          <a:p>
            <a:r>
              <a:rPr lang="nl-NL" sz="2000" dirty="0" smtClean="0"/>
              <a:t>Als zo’n grote geest, in een gevallen wereld, tot de erkenning van Gods macht komt, zou dan niet iedereen met het nieuw lichaam tot erkenning van Gods macht kunnen komen, en Hem gaan loven.</a:t>
            </a:r>
          </a:p>
          <a:p>
            <a:r>
              <a:rPr lang="nl-NL" sz="2000" dirty="0" smtClean="0"/>
              <a:t>Ik denk, dat juist dat ons geopenbaard is.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496944" cy="5878532"/>
          </a:xfrm>
          <a:prstGeom prst="rect">
            <a:avLst/>
          </a:prstGeom>
          <a:noFill/>
        </p:spPr>
        <p:txBody>
          <a:bodyPr wrap="square" rtlCol="0">
            <a:spAutoFit/>
          </a:bodyPr>
          <a:lstStyle/>
          <a:p>
            <a:endParaRPr lang="nl-NL" dirty="0" smtClean="0"/>
          </a:p>
          <a:p>
            <a:endParaRPr lang="nl-NL" dirty="0" smtClean="0"/>
          </a:p>
          <a:p>
            <a:r>
              <a:rPr lang="nl-NL" sz="2000" dirty="0" smtClean="0"/>
              <a:t>Op de nieuwe hemel en nieuwe aarde wordt alles veel beter dan we ons nu kunnen voorstellen.</a:t>
            </a:r>
          </a:p>
          <a:p>
            <a:endParaRPr lang="nl-NL" sz="2000" dirty="0" smtClean="0"/>
          </a:p>
          <a:p>
            <a:r>
              <a:rPr lang="nl-NL" sz="2000" dirty="0" smtClean="0">
                <a:solidFill>
                  <a:srgbClr val="00B0F0"/>
                </a:solidFill>
              </a:rPr>
              <a:t>Gelukkig jullie die nu honger hebben, want je zult verzadigd worden. Gelukkig wie nu huilt, </a:t>
            </a:r>
            <a:r>
              <a:rPr lang="nl-NL" sz="2000" b="1" dirty="0" smtClean="0">
                <a:solidFill>
                  <a:srgbClr val="00B0F0"/>
                </a:solidFill>
              </a:rPr>
              <a:t>want je zult lachen</a:t>
            </a:r>
            <a:r>
              <a:rPr lang="nl-NL" sz="2000" dirty="0" smtClean="0">
                <a:solidFill>
                  <a:srgbClr val="00B0F0"/>
                </a:solidFill>
              </a:rPr>
              <a:t>.</a:t>
            </a:r>
          </a:p>
          <a:p>
            <a:r>
              <a:rPr lang="nl-NL" sz="2000" dirty="0" smtClean="0">
                <a:solidFill>
                  <a:srgbClr val="00B0F0"/>
                </a:solidFill>
              </a:rPr>
              <a:t>(Lucas 6:21)</a:t>
            </a:r>
          </a:p>
          <a:p>
            <a:endParaRPr lang="nl-NL" sz="2000" dirty="0" smtClean="0"/>
          </a:p>
          <a:p>
            <a:r>
              <a:rPr lang="nl-NL" sz="2000" dirty="0" smtClean="0"/>
              <a:t>Citaat uit het boek van Randy Alcorn (blz. 249):</a:t>
            </a:r>
          </a:p>
          <a:p>
            <a:r>
              <a:rPr lang="nl-NL" sz="2000" dirty="0" smtClean="0"/>
              <a:t>Als je denkt dat het leven in Gods nieuwe universum saai zal zijn, </a:t>
            </a:r>
            <a:r>
              <a:rPr lang="nl-NL" sz="2000" i="1" dirty="0" smtClean="0"/>
              <a:t>heb je het gewoon nog niet begrepen. </a:t>
            </a:r>
            <a:r>
              <a:rPr lang="nl-NL" sz="2000" dirty="0" smtClean="0"/>
              <a:t>Denk eens aan de bloemen die botanisten zullen bestuderen (en waarvan ze zullen genieten), of de dieren die zoölogen zullen onderzoeken (en waar ze mee zullen spelen).</a:t>
            </a:r>
          </a:p>
          <a:p>
            <a:r>
              <a:rPr lang="nl-NL" sz="2000" dirty="0" smtClean="0"/>
              <a:t>Talentvolle astronomen zullen misschien wel van het ene naar het andere sterrenstelsel reizen om de wonderen van Gods schepping te bestuderen. Een bestaan zonder lichaam zou misschien saai zijn, maar onze opstanding tot een nieuw, fysiek leven op de nieuwe aarde zal </a:t>
            </a:r>
            <a:r>
              <a:rPr lang="nl-NL" sz="2000" dirty="0" smtClean="0">
                <a:solidFill>
                  <a:srgbClr val="C00000"/>
                </a:solidFill>
              </a:rPr>
              <a:t>het definitieve einde zijn van elke vorm van verveling.</a:t>
            </a:r>
            <a:endParaRPr lang="nl-NL" sz="2000" dirty="0">
              <a:solidFill>
                <a:srgbClr val="C00000"/>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568952" cy="5878532"/>
          </a:xfrm>
          <a:prstGeom prst="rect">
            <a:avLst/>
          </a:prstGeom>
          <a:noFill/>
        </p:spPr>
        <p:txBody>
          <a:bodyPr wrap="square" rtlCol="0">
            <a:spAutoFit/>
          </a:bodyPr>
          <a:lstStyle/>
          <a:p>
            <a:endParaRPr lang="nl-NL" dirty="0" smtClean="0"/>
          </a:p>
          <a:p>
            <a:endParaRPr lang="nl-NL" dirty="0" smtClean="0"/>
          </a:p>
          <a:p>
            <a:r>
              <a:rPr lang="nl-NL" sz="2000" dirty="0" smtClean="0"/>
              <a:t>Wij mensen hebben eeuwigheidswaarde.</a:t>
            </a:r>
          </a:p>
          <a:p>
            <a:r>
              <a:rPr lang="nl-NL" sz="2000" dirty="0" smtClean="0"/>
              <a:t>Onze geest blijft eeuwig doorleven.</a:t>
            </a:r>
          </a:p>
          <a:p>
            <a:r>
              <a:rPr lang="nl-NL" sz="2000" dirty="0" smtClean="0"/>
              <a:t>Na de jongste dag ontvangen we een nieuw fysiek lichaam.</a:t>
            </a:r>
          </a:p>
          <a:p>
            <a:r>
              <a:rPr lang="nl-NL" sz="2000" dirty="0" smtClean="0"/>
              <a:t>Op dat moment gaat er een nieuwe periode van start.</a:t>
            </a:r>
          </a:p>
          <a:p>
            <a:r>
              <a:rPr lang="nl-NL" sz="2000" dirty="0" smtClean="0"/>
              <a:t>Maar die periode is niet voor iedereen gelijk.</a:t>
            </a:r>
          </a:p>
          <a:p>
            <a:r>
              <a:rPr lang="nl-NL" sz="2000" dirty="0" smtClean="0"/>
              <a:t>We zagen dat zij die in opstand komen, vervolgens in de vuurpoel gegooid zullen worden.</a:t>
            </a:r>
          </a:p>
          <a:p>
            <a:r>
              <a:rPr lang="nl-NL" sz="2000" dirty="0" smtClean="0"/>
              <a:t>Dat reinigingsproces kan een hele tijd duren.</a:t>
            </a:r>
          </a:p>
          <a:p>
            <a:r>
              <a:rPr lang="nl-NL" sz="2000" dirty="0" smtClean="0"/>
              <a:t>Een hele periode.</a:t>
            </a:r>
          </a:p>
          <a:p>
            <a:r>
              <a:rPr lang="nl-NL" sz="2000" dirty="0" smtClean="0"/>
              <a:t>Maar ook aan die periode zal een einde komen.</a:t>
            </a:r>
          </a:p>
          <a:p>
            <a:r>
              <a:rPr lang="nl-NL" sz="2000" dirty="0" smtClean="0"/>
              <a:t>Elke knie zal zich buigen en God loven.</a:t>
            </a:r>
          </a:p>
          <a:p>
            <a:r>
              <a:rPr lang="nl-NL" sz="2000" dirty="0" smtClean="0"/>
              <a:t>Op dat moment start er een volgende periode.</a:t>
            </a:r>
          </a:p>
          <a:p>
            <a:r>
              <a:rPr lang="nl-NL" sz="2000" dirty="0" smtClean="0"/>
              <a:t>Zo zullen er, denk ik, nog vele spannende periodes volgen.</a:t>
            </a:r>
          </a:p>
          <a:p>
            <a:r>
              <a:rPr lang="nl-NL" sz="2000" dirty="0" smtClean="0"/>
              <a:t>Aan het leven met God komt geen einde.</a:t>
            </a:r>
          </a:p>
          <a:p>
            <a:r>
              <a:rPr lang="nl-NL" sz="2000" dirty="0" smtClean="0"/>
              <a:t>Eigenlijk is het opschrift ‘</a:t>
            </a:r>
            <a:r>
              <a:rPr lang="nl-NL" sz="2000" b="1" dirty="0" smtClean="0"/>
              <a:t>Eind goed, al goed</a:t>
            </a:r>
            <a:r>
              <a:rPr lang="nl-NL" sz="2000" dirty="0" smtClean="0"/>
              <a:t>’ verwarrend.</a:t>
            </a:r>
          </a:p>
          <a:p>
            <a:r>
              <a:rPr lang="nl-NL" sz="2000" dirty="0" smtClean="0"/>
              <a:t>Want er zal geen einde zijn. Wel het einde van een bepaalde periode.</a:t>
            </a:r>
          </a:p>
          <a:p>
            <a:r>
              <a:rPr lang="nl-NL" sz="2000" b="1" dirty="0" smtClean="0">
                <a:solidFill>
                  <a:srgbClr val="C00000"/>
                </a:solidFill>
              </a:rPr>
              <a:t>Maar vervolgens start het volgende tijdperk. Van eeuwigheid tot eeuwigheid.</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568952" cy="4955203"/>
          </a:xfrm>
          <a:prstGeom prst="rect">
            <a:avLst/>
          </a:prstGeom>
          <a:noFill/>
        </p:spPr>
        <p:txBody>
          <a:bodyPr wrap="square" rtlCol="0">
            <a:spAutoFit/>
          </a:bodyPr>
          <a:lstStyle/>
          <a:p>
            <a:endParaRPr lang="nl-NL" dirty="0" smtClean="0"/>
          </a:p>
          <a:p>
            <a:endParaRPr lang="nl-NL" dirty="0" smtClean="0"/>
          </a:p>
          <a:p>
            <a:r>
              <a:rPr lang="nl-NL" sz="2000" dirty="0" smtClean="0"/>
              <a:t>In Openbaring wordt veel onthuld.</a:t>
            </a:r>
          </a:p>
          <a:p>
            <a:r>
              <a:rPr lang="nl-NL" sz="2000" dirty="0" smtClean="0"/>
              <a:t>Ondanks veel studie, ligt er over Openbaring nog een sluier.</a:t>
            </a:r>
          </a:p>
          <a:p>
            <a:r>
              <a:rPr lang="nl-NL" sz="2000" dirty="0" smtClean="0"/>
              <a:t>Niet elke tekst kunnen we nu al begrijpen.</a:t>
            </a:r>
          </a:p>
          <a:p>
            <a:r>
              <a:rPr lang="nl-NL" sz="2000" dirty="0" smtClean="0"/>
              <a:t>Er blijft nog veel over om over na te denken.</a:t>
            </a:r>
          </a:p>
          <a:p>
            <a:endParaRPr lang="nl-NL" sz="2000" dirty="0" smtClean="0"/>
          </a:p>
          <a:p>
            <a:r>
              <a:rPr lang="nl-NL" sz="2000" dirty="0" smtClean="0"/>
              <a:t>Mijn insteek is de interpretatie dat: </a:t>
            </a:r>
            <a:r>
              <a:rPr lang="nl-NL" sz="2000" b="1" dirty="0" smtClean="0"/>
              <a:t>de geliefde stad = het nieuwe Jeruzalem.</a:t>
            </a:r>
          </a:p>
          <a:p>
            <a:r>
              <a:rPr lang="nl-NL" sz="2000" dirty="0" smtClean="0"/>
              <a:t>Deze interpretatie lost volgens mij veel problemen op.</a:t>
            </a:r>
          </a:p>
          <a:p>
            <a:r>
              <a:rPr lang="nl-NL" sz="2000" b="1" dirty="0" smtClean="0">
                <a:solidFill>
                  <a:srgbClr val="C00000"/>
                </a:solidFill>
              </a:rPr>
              <a:t>Gods rechtvaardigheid is beter te begrijpen</a:t>
            </a:r>
            <a:r>
              <a:rPr lang="nl-NL" sz="2000" dirty="0" smtClean="0"/>
              <a:t>, omdat God slechts proportioneel straft. Hij straft op een manier die wij aankunnen, waar we gevoelig voor zijn en wat zeker effect zal sorteren.</a:t>
            </a:r>
          </a:p>
          <a:p>
            <a:r>
              <a:rPr lang="nl-NL" sz="2000" dirty="0" smtClean="0"/>
              <a:t>Want allen die in de hel gestraft zullen worden, zullen die ervaring meedragen.</a:t>
            </a:r>
          </a:p>
          <a:p>
            <a:r>
              <a:rPr lang="nl-NL" sz="2000" dirty="0" smtClean="0"/>
              <a:t>Ook als ze vervolgens in de vuurpoel gegooid zullen worden.</a:t>
            </a:r>
          </a:p>
          <a:p>
            <a:r>
              <a:rPr lang="nl-NL" sz="2000" dirty="0" smtClean="0"/>
              <a:t>Dan kunnen ze tot bezinning komen.</a:t>
            </a:r>
          </a:p>
          <a:p>
            <a:r>
              <a:rPr lang="nl-NL" sz="2000" dirty="0" smtClean="0"/>
              <a:t>Dan kunnen ze de geopende boeken inzien.</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20688"/>
            <a:ext cx="8568952" cy="5570756"/>
          </a:xfrm>
          <a:prstGeom prst="rect">
            <a:avLst/>
          </a:prstGeom>
          <a:noFill/>
        </p:spPr>
        <p:txBody>
          <a:bodyPr wrap="square" rtlCol="0">
            <a:spAutoFit/>
          </a:bodyPr>
          <a:lstStyle/>
          <a:p>
            <a:endParaRPr lang="nl-NL" dirty="0" smtClean="0"/>
          </a:p>
          <a:p>
            <a:endParaRPr lang="nl-NL" dirty="0" smtClean="0"/>
          </a:p>
          <a:p>
            <a:r>
              <a:rPr lang="nl-NL" sz="2000" b="1" dirty="0" smtClean="0">
                <a:solidFill>
                  <a:srgbClr val="C00000"/>
                </a:solidFill>
              </a:rPr>
              <a:t>Gods voorzienigheid is beter te begrijpen</a:t>
            </a:r>
            <a:r>
              <a:rPr lang="nl-NL" sz="2000" dirty="0" smtClean="0"/>
              <a:t>, omdat uiteindelijk </a:t>
            </a:r>
            <a:r>
              <a:rPr lang="nl-NL" sz="2000" b="1" dirty="0" smtClean="0"/>
              <a:t>alles </a:t>
            </a:r>
            <a:r>
              <a:rPr lang="nl-NL" sz="2000" dirty="0" smtClean="0"/>
              <a:t>goed komt.</a:t>
            </a:r>
          </a:p>
          <a:p>
            <a:r>
              <a:rPr lang="nl-NL" sz="2000" dirty="0" smtClean="0"/>
              <a:t>Ik denk wel eens dat het internet is uitgevonden om ons de Bijbel beter te laten begrijpen. Internet blijft doorgaans goed werken, ook al treden er onderweg enkele storingen op. Via alternatieve routes bereiken ons de opgevraagde websites.</a:t>
            </a:r>
          </a:p>
          <a:p>
            <a:r>
              <a:rPr lang="nl-NL" sz="2000" dirty="0" smtClean="0"/>
              <a:t>Zulke herstelmogelijkheden zitten ook ingebouwd in cellen. Steeds beter krijgen we inzicht in de DNA-structuren. Zie o.a. het werk van Peter Borger.</a:t>
            </a:r>
          </a:p>
          <a:p>
            <a:endParaRPr lang="nl-NL" sz="2000" dirty="0" smtClean="0"/>
          </a:p>
          <a:p>
            <a:r>
              <a:rPr lang="nl-NL" sz="2000" dirty="0" smtClean="0"/>
              <a:t>Via de wetenschap krijgen we steeds meer inzicht op de grootheid van onze God.</a:t>
            </a:r>
          </a:p>
          <a:p>
            <a:r>
              <a:rPr lang="nl-NL" sz="2000" dirty="0" smtClean="0"/>
              <a:t>Van te voren had Hij het herstelprogramma voor de zondeval al klaarliggen.</a:t>
            </a:r>
          </a:p>
          <a:p>
            <a:r>
              <a:rPr lang="nl-NL" sz="2000" dirty="0" smtClean="0"/>
              <a:t>Mocht het gebeuren, dan stond Jezus voor ons klaar.</a:t>
            </a:r>
          </a:p>
          <a:p>
            <a:r>
              <a:rPr lang="nl-NL" sz="2000" dirty="0" smtClean="0"/>
              <a:t>Zijn liefde is zo groot dat Hij aan ons de mogelijkheid gaf om echt te kiezen.</a:t>
            </a:r>
          </a:p>
          <a:p>
            <a:r>
              <a:rPr lang="nl-NL" sz="2000" dirty="0" smtClean="0"/>
              <a:t>Bij de foute keus zou Hij voor herstel zorgen.</a:t>
            </a:r>
          </a:p>
          <a:p>
            <a:r>
              <a:rPr lang="nl-NL" sz="2000" dirty="0" smtClean="0"/>
              <a:t>Ook al zou Hij mens moeten worden, en als mens de weg van kribbe naar kruis moeten  afleggen. Jezus koos ervoor, terwijl de Vader het tijdstip bepaalde waarop Hij Zijn Zoon de wereld in stuurde.</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3816429"/>
          </a:xfrm>
          <a:prstGeom prst="rect">
            <a:avLst/>
          </a:prstGeom>
          <a:noFill/>
        </p:spPr>
        <p:txBody>
          <a:bodyPr wrap="square" rtlCol="0">
            <a:spAutoFit/>
          </a:bodyPr>
          <a:lstStyle/>
          <a:p>
            <a:pPr algn="ctr"/>
            <a:r>
              <a:rPr lang="nl-NL" sz="2400" b="1" dirty="0" smtClean="0">
                <a:solidFill>
                  <a:schemeClr val="accent3">
                    <a:lumMod val="60000"/>
                    <a:lumOff val="40000"/>
                  </a:schemeClr>
                </a:solidFill>
              </a:rPr>
              <a:t>Interpretaties</a:t>
            </a:r>
          </a:p>
          <a:p>
            <a:endParaRPr lang="nl-NL" sz="2000" dirty="0" smtClean="0"/>
          </a:p>
          <a:p>
            <a:r>
              <a:rPr lang="nl-NL" sz="2000" dirty="0" smtClean="0"/>
              <a:t>Sommige teksten kunnen op verschillende manieren worden geïnterpreteerd.</a:t>
            </a:r>
          </a:p>
          <a:p>
            <a:r>
              <a:rPr lang="nl-NL" sz="2000" dirty="0" smtClean="0"/>
              <a:t>Goede interpretaties kunnen we naast elkaar laten staan.</a:t>
            </a:r>
          </a:p>
          <a:p>
            <a:r>
              <a:rPr lang="nl-NL" sz="2000" dirty="0" smtClean="0"/>
              <a:t>Ook kun je interpretaties diepergaand beoordelen, en aan de interpretaties waarbij Gods grootheid het meest uit de verf komt een hogere status geven.</a:t>
            </a:r>
          </a:p>
          <a:p>
            <a:endParaRPr lang="nl-NL" sz="2000" dirty="0" smtClean="0"/>
          </a:p>
          <a:p>
            <a:r>
              <a:rPr lang="nl-NL" sz="2000" dirty="0" smtClean="0"/>
              <a:t>Vele teksten uit met name Openbaring kennen heel wat interpretaties.</a:t>
            </a:r>
          </a:p>
          <a:p>
            <a:r>
              <a:rPr lang="nl-NL" sz="2000" dirty="0" smtClean="0"/>
              <a:t>In mijn interpretaties heb ik Gods grootheid zichtbaar willen maken, en meerdere vragen proberen te beantwoorden.</a:t>
            </a:r>
          </a:p>
          <a:p>
            <a:r>
              <a:rPr lang="nl-NL" sz="2000" dirty="0" smtClean="0"/>
              <a:t>Het oordeel hierover is aan theologen en geïnteresseerde lezers.</a:t>
            </a:r>
          </a:p>
          <a:p>
            <a:endParaRPr lang="nl-NL"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548680"/>
            <a:ext cx="8568952" cy="4985980"/>
          </a:xfrm>
          <a:prstGeom prst="rect">
            <a:avLst/>
          </a:prstGeom>
          <a:noFill/>
        </p:spPr>
        <p:txBody>
          <a:bodyPr wrap="square" rtlCol="0">
            <a:spAutoFit/>
          </a:bodyPr>
          <a:lstStyle/>
          <a:p>
            <a:pPr algn="ctr"/>
            <a:r>
              <a:rPr lang="nl-NL" sz="2400" b="1" dirty="0" smtClean="0">
                <a:solidFill>
                  <a:schemeClr val="bg1">
                    <a:lumMod val="65000"/>
                  </a:schemeClr>
                </a:solidFill>
              </a:rPr>
              <a:t>Stellingen</a:t>
            </a:r>
          </a:p>
          <a:p>
            <a:endParaRPr lang="nl-NL" dirty="0" smtClean="0"/>
          </a:p>
          <a:p>
            <a:pPr marL="342900" indent="-342900">
              <a:buFont typeface="+mj-lt"/>
              <a:buAutoNum type="arabicPeriod"/>
            </a:pPr>
            <a:r>
              <a:rPr lang="nl-NL" sz="2000" dirty="0" smtClean="0"/>
              <a:t>Zoals Genesis 1 gelezen moet worden vanuit Genesis 2 en zoals het Oude Testament gelezen moet worden vanuit het Nieuwe Testament, zo moet ook het evangelie (deels) gelezen worden vanuit Openbaring.</a:t>
            </a:r>
          </a:p>
          <a:p>
            <a:pPr marL="342900" indent="-342900">
              <a:buFont typeface="+mj-lt"/>
              <a:buAutoNum type="arabicPeriod"/>
            </a:pPr>
            <a:endParaRPr lang="nl-NL" sz="2000" dirty="0" smtClean="0"/>
          </a:p>
          <a:p>
            <a:pPr marL="342900" indent="-342900">
              <a:buFont typeface="+mj-lt"/>
              <a:buAutoNum type="arabicPeriod"/>
            </a:pPr>
            <a:r>
              <a:rPr lang="nl-NL" sz="2000" dirty="0" smtClean="0"/>
              <a:t>Gods rechtspraak is superieur aan de Nederlandse rechtspraak, omdat God altijd passend straft en daarna zo nodig elk een traject laat doorlopen waar hij/zij volledig vernieuwd uit zal komen.</a:t>
            </a:r>
          </a:p>
          <a:p>
            <a:pPr marL="342900" indent="-342900">
              <a:buFont typeface="+mj-lt"/>
              <a:buAutoNum type="arabicPeriod"/>
            </a:pPr>
            <a:endParaRPr lang="nl-NL" sz="2000" dirty="0" smtClean="0"/>
          </a:p>
          <a:p>
            <a:pPr marL="342900" indent="-342900">
              <a:buFont typeface="+mj-lt"/>
              <a:buAutoNum type="arabicPeriod"/>
            </a:pPr>
            <a:r>
              <a:rPr lang="nl-NL" sz="2000" dirty="0" smtClean="0"/>
              <a:t>Gods uitverkiezing is ons geopenbaard om ons duidelijk te maken dat God uitkomt bij Zijn vooraf bepaalde doel. Gods plannen falen niet.</a:t>
            </a:r>
            <a:br>
              <a:rPr lang="nl-NL" sz="2000" dirty="0" smtClean="0"/>
            </a:br>
            <a:r>
              <a:rPr lang="nl-NL" sz="2000" dirty="0" smtClean="0"/>
              <a:t>Iedereen zal behouden worden. God laat geen uitval toe.</a:t>
            </a:r>
          </a:p>
          <a:p>
            <a:pPr marL="342900" indent="-342900">
              <a:buFont typeface="+mj-lt"/>
              <a:buAutoNum type="arabicPeriod"/>
            </a:pPr>
            <a:endParaRPr lang="nl-NL" sz="2000" dirty="0" smtClean="0"/>
          </a:p>
          <a:p>
            <a:pPr marL="342900" indent="-342900"/>
            <a:endParaRPr lang="nl-NL" dirty="0" smtClean="0"/>
          </a:p>
          <a:p>
            <a:pPr marL="342900" indent="-342900">
              <a:buFont typeface="+mj-lt"/>
              <a:buAutoNum type="arabicPeriod"/>
            </a:pPr>
            <a:endParaRPr lang="nl-NL"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1115616" y="1700808"/>
            <a:ext cx="6768752" cy="2246769"/>
          </a:xfrm>
          <a:prstGeom prst="rect">
            <a:avLst/>
          </a:prstGeom>
          <a:noFill/>
        </p:spPr>
        <p:txBody>
          <a:bodyPr wrap="square" rtlCol="0">
            <a:spAutoFit/>
          </a:bodyPr>
          <a:lstStyle/>
          <a:p>
            <a:r>
              <a:rPr lang="nl-NL" sz="2000" dirty="0" smtClean="0"/>
              <a:t>Ik moet in mijzelf het verlangen naar mijn werkelijke vaderland</a:t>
            </a:r>
          </a:p>
          <a:p>
            <a:r>
              <a:rPr lang="nl-NL" sz="2000" dirty="0" smtClean="0"/>
              <a:t>levend houden, een land dat ik pas na mijn dood zal vinden; </a:t>
            </a:r>
          </a:p>
          <a:p>
            <a:r>
              <a:rPr lang="nl-NL" sz="2000" dirty="0" smtClean="0"/>
              <a:t>ik mag dit verlangen nooit laten ondersneeuwen of opzij duwen; ik moet het </a:t>
            </a:r>
            <a:r>
              <a:rPr lang="nl-NL" sz="2000" b="1" dirty="0" smtClean="0"/>
              <a:t>mijn belangrijkste levensdoel </a:t>
            </a:r>
            <a:r>
              <a:rPr lang="nl-NL" sz="2000" dirty="0" smtClean="0"/>
              <a:t>maken om onderweg te zijn naar dat andere land en anderen te helpen hetzelfde te doen.</a:t>
            </a:r>
          </a:p>
          <a:p>
            <a:r>
              <a:rPr lang="nl-NL" sz="2000" dirty="0" smtClean="0"/>
              <a:t>( C.S. Lewis)</a:t>
            </a:r>
            <a:endParaRPr lang="nl-NL" sz="2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co\Pictures\Afbeeldingen paradijsthese\toekomst01.jpg"/>
          <p:cNvPicPr>
            <a:picLocks noChangeAspect="1" noChangeArrowheads="1"/>
          </p:cNvPicPr>
          <p:nvPr/>
        </p:nvPicPr>
        <p:blipFill>
          <a:blip r:embed="rId3" cstate="print"/>
          <a:srcRect/>
          <a:stretch>
            <a:fillRect/>
          </a:stretch>
        </p:blipFill>
        <p:spPr bwMode="auto">
          <a:xfrm>
            <a:off x="-1044624" y="-387424"/>
            <a:ext cx="10907100" cy="7461448"/>
          </a:xfrm>
          <a:prstGeom prst="rect">
            <a:avLst/>
          </a:prstGeom>
          <a:noFill/>
        </p:spPr>
      </p:pic>
      <p:sp>
        <p:nvSpPr>
          <p:cNvPr id="2" name="Tekstvak 1"/>
          <p:cNvSpPr txBox="1"/>
          <p:nvPr/>
        </p:nvSpPr>
        <p:spPr>
          <a:xfrm>
            <a:off x="1259632" y="764704"/>
            <a:ext cx="6336704" cy="830997"/>
          </a:xfrm>
          <a:prstGeom prst="rect">
            <a:avLst/>
          </a:prstGeom>
          <a:noFill/>
        </p:spPr>
        <p:txBody>
          <a:bodyPr wrap="square" rtlCol="0">
            <a:spAutoFit/>
          </a:bodyPr>
          <a:lstStyle/>
          <a:p>
            <a:r>
              <a:rPr lang="nl-NL" sz="2400" b="1" dirty="0" smtClean="0">
                <a:solidFill>
                  <a:schemeClr val="accent6">
                    <a:lumMod val="60000"/>
                    <a:lumOff val="40000"/>
                  </a:schemeClr>
                </a:solidFill>
              </a:rPr>
              <a:t>Gods verhaal gaat eeuwig door, waarbij ieder hoofdstuk nog mooier zal zijn dan het vorige.</a:t>
            </a:r>
            <a:endParaRPr lang="nl-NL" sz="2400" b="1" dirty="0">
              <a:solidFill>
                <a:schemeClr val="accent6">
                  <a:lumMod val="60000"/>
                  <a:lumOff val="4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251520" y="548680"/>
            <a:ext cx="8568952" cy="3108543"/>
          </a:xfrm>
          <a:prstGeom prst="rect">
            <a:avLst/>
          </a:prstGeom>
          <a:noFill/>
        </p:spPr>
        <p:txBody>
          <a:bodyPr wrap="square" rtlCol="0">
            <a:spAutoFit/>
          </a:bodyPr>
          <a:lstStyle/>
          <a:p>
            <a:endParaRPr lang="nl-NL" dirty="0" smtClean="0"/>
          </a:p>
          <a:p>
            <a:endParaRPr lang="nl-NL" dirty="0" smtClean="0"/>
          </a:p>
          <a:p>
            <a:r>
              <a:rPr lang="nl-NL" sz="2000" dirty="0" smtClean="0"/>
              <a:t>In totaal zijn er drie momenten geopenbaard waarop iedereen iets groots krijgt te zien en daarop zal reageren:</a:t>
            </a:r>
          </a:p>
          <a:p>
            <a:endParaRPr lang="nl-NL" sz="2000" dirty="0" smtClean="0"/>
          </a:p>
          <a:p>
            <a:pPr marL="457200" indent="-457200">
              <a:buFont typeface="+mj-lt"/>
              <a:buAutoNum type="arabicPeriod"/>
            </a:pPr>
            <a:r>
              <a:rPr lang="nl-NL" sz="2000" dirty="0" smtClean="0"/>
              <a:t>Bij Jezus’ terugkomst op de wolken</a:t>
            </a:r>
          </a:p>
          <a:p>
            <a:pPr marL="457200" indent="-457200">
              <a:buFont typeface="+mj-lt"/>
              <a:buAutoNum type="arabicPeriod"/>
            </a:pPr>
            <a:endParaRPr lang="nl-NL" sz="2000" dirty="0" smtClean="0"/>
          </a:p>
          <a:p>
            <a:pPr marL="457200" indent="-457200">
              <a:buFont typeface="+mj-lt"/>
              <a:buAutoNum type="arabicPeriod"/>
            </a:pPr>
            <a:r>
              <a:rPr lang="nl-NL" sz="2000" dirty="0" smtClean="0"/>
              <a:t>Bij het openen van de boeken</a:t>
            </a:r>
          </a:p>
          <a:p>
            <a:pPr marL="457200" indent="-457200">
              <a:buFont typeface="+mj-lt"/>
              <a:buAutoNum type="arabicPeriod"/>
            </a:pPr>
            <a:endParaRPr lang="nl-NL" sz="2000" dirty="0" smtClean="0"/>
          </a:p>
          <a:p>
            <a:pPr marL="457200" indent="-457200">
              <a:buFont typeface="+mj-lt"/>
              <a:buAutoNum type="arabicPeriod"/>
            </a:pPr>
            <a:r>
              <a:rPr lang="nl-NL" sz="2000" dirty="0" smtClean="0"/>
              <a:t>Na het reinigingsbad, na de vuurpoel</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5532</TotalTime>
  <Words>11386</Words>
  <Application>Microsoft Office PowerPoint</Application>
  <PresentationFormat>Diavoorstelling (4:3)</PresentationFormat>
  <Paragraphs>1314</Paragraphs>
  <Slides>87</Slides>
  <Notes>87</Notes>
  <HiddenSlides>0</HiddenSlides>
  <MMClips>0</MMClips>
  <ScaleCrop>false</ScaleCrop>
  <HeadingPairs>
    <vt:vector size="4" baseType="variant">
      <vt:variant>
        <vt:lpstr>Thema</vt:lpstr>
      </vt:variant>
      <vt:variant>
        <vt:i4>1</vt:i4>
      </vt:variant>
      <vt:variant>
        <vt:lpstr>Diatitels</vt:lpstr>
      </vt:variant>
      <vt:variant>
        <vt:i4>87</vt:i4>
      </vt:variant>
    </vt:vector>
  </HeadingPairs>
  <TitlesOfParts>
    <vt:vector size="88" baseType="lpstr">
      <vt:lpstr>Office-thema</vt:lpstr>
      <vt:lpstr>Paradijsthese</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lpstr>Dia 22</vt:lpstr>
      <vt:lpstr>Dia 23</vt:lpstr>
      <vt:lpstr>Dia 24</vt:lpstr>
      <vt:lpstr>Dia 25</vt:lpstr>
      <vt:lpstr>Dia 26</vt:lpstr>
      <vt:lpstr>Dia 27</vt:lpstr>
      <vt:lpstr>Dia 28</vt:lpstr>
      <vt:lpstr>Dia 29</vt:lpstr>
      <vt:lpstr>Dia 30</vt:lpstr>
      <vt:lpstr>Dia 31</vt:lpstr>
      <vt:lpstr>Dia 32</vt:lpstr>
      <vt:lpstr>Dia 33</vt:lpstr>
      <vt:lpstr>Dia 34</vt:lpstr>
      <vt:lpstr>Dia 35</vt:lpstr>
      <vt:lpstr>Dia 36</vt:lpstr>
      <vt:lpstr>Dia 37</vt:lpstr>
      <vt:lpstr>Dia 38</vt:lpstr>
      <vt:lpstr>Dia 39</vt:lpstr>
      <vt:lpstr>Dia 40</vt:lpstr>
      <vt:lpstr>Dia 41</vt:lpstr>
      <vt:lpstr>Dia 42</vt:lpstr>
      <vt:lpstr>Dia 43</vt:lpstr>
      <vt:lpstr>Dia 44</vt:lpstr>
      <vt:lpstr>Dia 45</vt:lpstr>
      <vt:lpstr>Dia 46</vt:lpstr>
      <vt:lpstr>Dia 47</vt:lpstr>
      <vt:lpstr>Dia 48</vt:lpstr>
      <vt:lpstr>Dia 49</vt:lpstr>
      <vt:lpstr>Dia 50</vt:lpstr>
      <vt:lpstr>Dia 51</vt:lpstr>
      <vt:lpstr>Dia 52</vt:lpstr>
      <vt:lpstr>Dia 53</vt:lpstr>
      <vt:lpstr>Dia 54</vt:lpstr>
      <vt:lpstr>Dia 55</vt:lpstr>
      <vt:lpstr>Dia 56</vt:lpstr>
      <vt:lpstr>Dia 57</vt:lpstr>
      <vt:lpstr>Dia 58</vt:lpstr>
      <vt:lpstr>Dia 59</vt:lpstr>
      <vt:lpstr>Dia 60</vt:lpstr>
      <vt:lpstr>Dia 61</vt:lpstr>
      <vt:lpstr>Dia 62</vt:lpstr>
      <vt:lpstr>Dia 63</vt:lpstr>
      <vt:lpstr>Dia 64</vt:lpstr>
      <vt:lpstr>Dia 65</vt:lpstr>
      <vt:lpstr>Dia 66</vt:lpstr>
      <vt:lpstr>Dia 67</vt:lpstr>
      <vt:lpstr>Dia 68</vt:lpstr>
      <vt:lpstr>Dia 69</vt:lpstr>
      <vt:lpstr>Dia 70</vt:lpstr>
      <vt:lpstr>Dia 71</vt:lpstr>
      <vt:lpstr>Dia 72</vt:lpstr>
      <vt:lpstr>Dia 73</vt:lpstr>
      <vt:lpstr>Dia 74</vt:lpstr>
      <vt:lpstr>Dia 75</vt:lpstr>
      <vt:lpstr>Dia 76</vt:lpstr>
      <vt:lpstr>Dia 77</vt:lpstr>
      <vt:lpstr>Dia 78</vt:lpstr>
      <vt:lpstr>Dia 79</vt:lpstr>
      <vt:lpstr>Dia 80</vt:lpstr>
      <vt:lpstr>Dia 81</vt:lpstr>
      <vt:lpstr>Dia 82</vt:lpstr>
      <vt:lpstr>Dia 83</vt:lpstr>
      <vt:lpstr>Dia 84</vt:lpstr>
      <vt:lpstr>Dia 85</vt:lpstr>
      <vt:lpstr>Dia 86</vt:lpstr>
      <vt:lpstr>Dia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Paradijsthese</dc:title>
  <dc:creator>Nico</dc:creator>
  <cp:lastModifiedBy>Nico Bakker</cp:lastModifiedBy>
  <cp:revision>525</cp:revision>
  <dcterms:created xsi:type="dcterms:W3CDTF">2012-03-19T15:35:24Z</dcterms:created>
  <dcterms:modified xsi:type="dcterms:W3CDTF">2012-05-30T11:14:22Z</dcterms:modified>
</cp:coreProperties>
</file>